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1"/>
  </p:sldMasterIdLst>
  <p:notesMasterIdLst>
    <p:notesMasterId r:id="rId20"/>
  </p:notesMasterIdLst>
  <p:handoutMasterIdLst>
    <p:handoutMasterId r:id="rId21"/>
  </p:handoutMasterIdLst>
  <p:sldIdLst>
    <p:sldId id="4229" r:id="rId2"/>
    <p:sldId id="4221" r:id="rId3"/>
    <p:sldId id="1688" r:id="rId4"/>
    <p:sldId id="1536" r:id="rId5"/>
    <p:sldId id="1953" r:id="rId6"/>
    <p:sldId id="1956" r:id="rId7"/>
    <p:sldId id="4188" r:id="rId8"/>
    <p:sldId id="4223" r:id="rId9"/>
    <p:sldId id="1504" r:id="rId10"/>
    <p:sldId id="1484" r:id="rId11"/>
    <p:sldId id="4219" r:id="rId12"/>
    <p:sldId id="4224" r:id="rId13"/>
    <p:sldId id="4225" r:id="rId14"/>
    <p:sldId id="4206" r:id="rId15"/>
    <p:sldId id="4226" r:id="rId16"/>
    <p:sldId id="1931" r:id="rId17"/>
    <p:sldId id="4227" r:id="rId18"/>
    <p:sldId id="4228"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CF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43" autoAdjust="0"/>
    <p:restoredTop sz="96327" autoAdjust="0"/>
  </p:normalViewPr>
  <p:slideViewPr>
    <p:cSldViewPr snapToGrid="0">
      <p:cViewPr varScale="1">
        <p:scale>
          <a:sx n="123" d="100"/>
          <a:sy n="123" d="100"/>
        </p:scale>
        <p:origin x="264" y="192"/>
      </p:cViewPr>
      <p:guideLst/>
    </p:cSldViewPr>
  </p:slideViewPr>
  <p:notesTextViewPr>
    <p:cViewPr>
      <p:scale>
        <a:sx n="1" d="1"/>
        <a:sy n="1" d="1"/>
      </p:scale>
      <p:origin x="0" y="0"/>
    </p:cViewPr>
  </p:notesTextViewPr>
  <p:sorterViewPr>
    <p:cViewPr>
      <p:scale>
        <a:sx n="100" d="100"/>
        <a:sy n="100" d="100"/>
      </p:scale>
      <p:origin x="0" y="-1324"/>
    </p:cViewPr>
  </p:sorterViewPr>
  <p:notesViewPr>
    <p:cSldViewPr snapToGrid="0">
      <p:cViewPr varScale="1">
        <p:scale>
          <a:sx n="79" d="100"/>
          <a:sy n="79" d="100"/>
        </p:scale>
        <p:origin x="2751"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A9E0392-B60C-EC65-D892-C060F3DEE20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08D6F8B-7AE9-568E-BD52-D3BCBB4292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A2D75C4-8A19-4E28-BE21-952C9B3EBEC2}" type="datetimeFigureOut">
              <a:rPr lang="en-US" smtClean="0"/>
              <a:t>11/12/24</a:t>
            </a:fld>
            <a:endParaRPr lang="en-US"/>
          </a:p>
        </p:txBody>
      </p:sp>
      <p:sp>
        <p:nvSpPr>
          <p:cNvPr id="4" name="Footer Placeholder 3">
            <a:extLst>
              <a:ext uri="{FF2B5EF4-FFF2-40B4-BE49-F238E27FC236}">
                <a16:creationId xmlns:a16="http://schemas.microsoft.com/office/drawing/2014/main" id="{3B52871D-EECD-7C2F-5659-1FF522CF8C5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BB6233-3123-D090-A207-DA1FE1D8C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C52B648-D074-4129-A7C2-4616782BA175}" type="slidenum">
              <a:rPr lang="en-US" smtClean="0"/>
              <a:t>‹#›</a:t>
            </a:fld>
            <a:endParaRPr lang="en-US"/>
          </a:p>
        </p:txBody>
      </p:sp>
    </p:spTree>
    <p:extLst>
      <p:ext uri="{BB962C8B-B14F-4D97-AF65-F5344CB8AC3E}">
        <p14:creationId xmlns:p14="http://schemas.microsoft.com/office/powerpoint/2010/main" val="3517919654"/>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6.png>
</file>

<file path=ppt/media/image27.png>
</file>

<file path=ppt/media/image3.jp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640BA9-E4DA-BA46-9EC7-4841CDE39A54}" type="datetimeFigureOut">
              <a:t>11/12/24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E9841-F6AE-504B-8E75-FA3727B46C6E}" type="slidenum">
              <a:t>‹#›</a:t>
            </a:fld>
            <a:endParaRPr lang="en-US"/>
          </a:p>
        </p:txBody>
      </p:sp>
    </p:spTree>
    <p:extLst>
      <p:ext uri="{BB962C8B-B14F-4D97-AF65-F5344CB8AC3E}">
        <p14:creationId xmlns:p14="http://schemas.microsoft.com/office/powerpoint/2010/main" val="41760388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a:t>However, the performance improvement of NN in not a free lunch.</a:t>
            </a:r>
          </a:p>
          <a:p>
            <a:endParaRPr lang="en-US"/>
          </a:p>
        </p:txBody>
      </p:sp>
      <p:sp>
        <p:nvSpPr>
          <p:cNvPr id="4" name="Slide Number Placeholder 3"/>
          <p:cNvSpPr>
            <a:spLocks noGrp="1"/>
          </p:cNvSpPr>
          <p:nvPr>
            <p:ph type="sldNum" sz="quarter" idx="5"/>
          </p:nvPr>
        </p:nvSpPr>
        <p:spPr/>
        <p:txBody>
          <a:bodyPr/>
          <a:lstStyle/>
          <a:p>
            <a:fld id="{163C5688-01B0-754C-AC61-025DB707869C}" type="slidenum">
              <a:rPr lang="en-US" smtClean="0"/>
              <a:t>3</a:t>
            </a:fld>
            <a:endParaRPr lang="en-US"/>
          </a:p>
        </p:txBody>
      </p:sp>
    </p:spTree>
    <p:extLst>
      <p:ext uri="{BB962C8B-B14F-4D97-AF65-F5344CB8AC3E}">
        <p14:creationId xmlns:p14="http://schemas.microsoft.com/office/powerpoint/2010/main" val="928676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DD0B68-5AC4-4CA8-D726-365DAD2E6D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79B448-F1C8-A5BD-2933-4B3A97714659}"/>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5F1391C8-4916-48AC-86E6-D392792AF6D8}"/>
              </a:ext>
            </a:extLst>
          </p:cNvPr>
          <p:cNvSpPr>
            <a:spLocks noGrp="1"/>
          </p:cNvSpPr>
          <p:nvPr>
            <p:ph type="body" idx="1"/>
          </p:nvPr>
        </p:nvSpPr>
        <p:spPr/>
        <p:txBody>
          <a:bodyPr/>
          <a:lstStyle/>
          <a:p>
            <a:r>
              <a:rPr lang="en-US"/>
              <a:t>However, the performance improvement of NN in not a free lunch.</a:t>
            </a:r>
          </a:p>
          <a:p>
            <a:endParaRPr lang="en-US"/>
          </a:p>
        </p:txBody>
      </p:sp>
      <p:sp>
        <p:nvSpPr>
          <p:cNvPr id="4" name="Slide Number Placeholder 3">
            <a:extLst>
              <a:ext uri="{FF2B5EF4-FFF2-40B4-BE49-F238E27FC236}">
                <a16:creationId xmlns:a16="http://schemas.microsoft.com/office/drawing/2014/main" id="{8585A593-9F34-ED5B-71BA-26664B1EC26F}"/>
              </a:ext>
            </a:extLst>
          </p:cNvPr>
          <p:cNvSpPr>
            <a:spLocks noGrp="1"/>
          </p:cNvSpPr>
          <p:nvPr>
            <p:ph type="sldNum" sz="quarter" idx="5"/>
          </p:nvPr>
        </p:nvSpPr>
        <p:spPr/>
        <p:txBody>
          <a:bodyPr/>
          <a:lstStyle/>
          <a:p>
            <a:fld id="{163C5688-01B0-754C-AC61-025DB707869C}" type="slidenum">
              <a:rPr lang="en-US" smtClean="0"/>
              <a:t>18</a:t>
            </a:fld>
            <a:endParaRPr lang="en-US"/>
          </a:p>
        </p:txBody>
      </p:sp>
    </p:spTree>
    <p:extLst>
      <p:ext uri="{BB962C8B-B14F-4D97-AF65-F5344CB8AC3E}">
        <p14:creationId xmlns:p14="http://schemas.microsoft.com/office/powerpoint/2010/main" val="37657346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a:p>
            <a:endParaRPr lang="en-US" dirty="0"/>
          </a:p>
          <a:p>
            <a:br>
              <a:rPr lang="en-US" dirty="0"/>
            </a:br>
            <a:br>
              <a:rPr lang="en-US" dirty="0"/>
            </a:br>
            <a:endParaRPr lang="en-US" dirty="0"/>
          </a:p>
          <a:p>
            <a:r>
              <a:rPr lang="en-US" dirty="0"/>
              <a:t>However, most studies on spiking neural network are limited to shallow network architectures on simple datasets like MNIST.</a:t>
            </a:r>
          </a:p>
          <a:p>
            <a:r>
              <a:rPr lang="en-US" dirty="0"/>
              <a:t>One of the key reason is a difficulty in training spiking neural network.</a:t>
            </a:r>
          </a:p>
          <a:p>
            <a:endParaRPr lang="en-US" dirty="0"/>
          </a:p>
          <a:p>
            <a:endParaRPr lang="en-US" dirty="0"/>
          </a:p>
        </p:txBody>
      </p:sp>
      <p:sp>
        <p:nvSpPr>
          <p:cNvPr id="4" name="Slide Number Placeholder 3"/>
          <p:cNvSpPr>
            <a:spLocks noGrp="1"/>
          </p:cNvSpPr>
          <p:nvPr>
            <p:ph type="sldNum" sz="quarter" idx="5"/>
          </p:nvPr>
        </p:nvSpPr>
        <p:spPr/>
        <p:txBody>
          <a:bodyPr/>
          <a:lstStyle/>
          <a:p>
            <a:fld id="{3692DC9F-D7CF-42CC-A53D-DCEE113FA84E}" type="slidenum">
              <a:rPr lang="en-US" smtClean="0">
                <a:solidFill>
                  <a:prstClr val="black"/>
                </a:solidFill>
                <a:latin typeface="Calibri"/>
              </a:rPr>
              <a:pPr/>
              <a:t>7</a:t>
            </a:fld>
            <a:endParaRPr lang="en-US">
              <a:solidFill>
                <a:prstClr val="black"/>
              </a:solidFill>
              <a:latin typeface="Calibri"/>
            </a:endParaRPr>
          </a:p>
        </p:txBody>
      </p:sp>
    </p:spTree>
    <p:extLst>
      <p:ext uri="{BB962C8B-B14F-4D97-AF65-F5344CB8AC3E}">
        <p14:creationId xmlns:p14="http://schemas.microsoft.com/office/powerpoint/2010/main" val="2729939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9BA76E6-DF3A-45DB-88A9-181B09A77532}" type="slidenum">
              <a:rPr lang="en-US" smtClean="0"/>
              <a:t>9</a:t>
            </a:fld>
            <a:endParaRPr lang="en-US"/>
          </a:p>
        </p:txBody>
      </p:sp>
    </p:spTree>
    <p:extLst>
      <p:ext uri="{BB962C8B-B14F-4D97-AF65-F5344CB8AC3E}">
        <p14:creationId xmlns:p14="http://schemas.microsoft.com/office/powerpoint/2010/main" val="3424160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9BA76E6-DF3A-45DB-88A9-181B09A77532}" type="slidenum">
              <a:rPr lang="en-US" smtClean="0"/>
              <a:t>10</a:t>
            </a:fld>
            <a:endParaRPr lang="en-US"/>
          </a:p>
        </p:txBody>
      </p:sp>
    </p:spTree>
    <p:extLst>
      <p:ext uri="{BB962C8B-B14F-4D97-AF65-F5344CB8AC3E}">
        <p14:creationId xmlns:p14="http://schemas.microsoft.com/office/powerpoint/2010/main" val="2833174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BAE9841-F6AE-504B-8E75-FA3727B46C6E}" type="slidenum">
              <a:rPr lang="en-US" smtClean="0"/>
              <a:t>11</a:t>
            </a:fld>
            <a:endParaRPr lang="en-US"/>
          </a:p>
        </p:txBody>
      </p:sp>
    </p:spTree>
    <p:extLst>
      <p:ext uri="{BB962C8B-B14F-4D97-AF65-F5344CB8AC3E}">
        <p14:creationId xmlns:p14="http://schemas.microsoft.com/office/powerpoint/2010/main" val="3352219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0EBE8A-95A0-15F7-91C4-1258272EE7E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35104A-D9D8-CCAF-7B42-778A3F76601C}"/>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E908ADDA-BF44-9C09-AE81-C0FAD2B727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3C6269-66ED-1507-923B-994D342ACF6D}"/>
              </a:ext>
            </a:extLst>
          </p:cNvPr>
          <p:cNvSpPr>
            <a:spLocks noGrp="1"/>
          </p:cNvSpPr>
          <p:nvPr>
            <p:ph type="sldNum" sz="quarter" idx="5"/>
          </p:nvPr>
        </p:nvSpPr>
        <p:spPr/>
        <p:txBody>
          <a:bodyPr/>
          <a:lstStyle/>
          <a:p>
            <a:fld id="{1BAE9841-F6AE-504B-8E75-FA3727B46C6E}" type="slidenum">
              <a:rPr lang="en-US" smtClean="0"/>
              <a:t>12</a:t>
            </a:fld>
            <a:endParaRPr lang="en-US"/>
          </a:p>
        </p:txBody>
      </p:sp>
    </p:spTree>
    <p:extLst>
      <p:ext uri="{BB962C8B-B14F-4D97-AF65-F5344CB8AC3E}">
        <p14:creationId xmlns:p14="http://schemas.microsoft.com/office/powerpoint/2010/main" val="1289337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956332-65B6-548E-2204-2D70DA62C5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470F7D-B640-1123-F36E-A8A8C4122DD9}"/>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179EAFEF-307D-7CAE-F7C8-BB073CE0C35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2742C05-6784-172F-E170-D688E6793B16}"/>
              </a:ext>
            </a:extLst>
          </p:cNvPr>
          <p:cNvSpPr>
            <a:spLocks noGrp="1"/>
          </p:cNvSpPr>
          <p:nvPr>
            <p:ph type="sldNum" sz="quarter" idx="5"/>
          </p:nvPr>
        </p:nvSpPr>
        <p:spPr/>
        <p:txBody>
          <a:bodyPr/>
          <a:lstStyle/>
          <a:p>
            <a:fld id="{1BAE9841-F6AE-504B-8E75-FA3727B46C6E}" type="slidenum">
              <a:rPr lang="en-US" smtClean="0"/>
              <a:t>13</a:t>
            </a:fld>
            <a:endParaRPr lang="en-US"/>
          </a:p>
        </p:txBody>
      </p:sp>
    </p:spTree>
    <p:extLst>
      <p:ext uri="{BB962C8B-B14F-4D97-AF65-F5344CB8AC3E}">
        <p14:creationId xmlns:p14="http://schemas.microsoft.com/office/powerpoint/2010/main" val="19601985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DCDDBC-3FF7-A725-7E8E-39B3489B10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9A121B-CBAA-83C1-6AC1-E9D28A3E9CCA}"/>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42FC966A-90CA-5BAB-2A3C-676529ADDFDA}"/>
              </a:ext>
            </a:extLst>
          </p:cNvPr>
          <p:cNvSpPr>
            <a:spLocks noGrp="1"/>
          </p:cNvSpPr>
          <p:nvPr>
            <p:ph type="body" idx="1"/>
          </p:nvPr>
        </p:nvSpPr>
        <p:spPr/>
        <p:txBody>
          <a:bodyPr/>
          <a:lstStyle/>
          <a:p>
            <a:r>
              <a:rPr lang="en-US"/>
              <a:t>However, the performance improvement of NN in not a free lunch.</a:t>
            </a:r>
          </a:p>
          <a:p>
            <a:endParaRPr lang="en-US"/>
          </a:p>
        </p:txBody>
      </p:sp>
      <p:sp>
        <p:nvSpPr>
          <p:cNvPr id="4" name="Slide Number Placeholder 3">
            <a:extLst>
              <a:ext uri="{FF2B5EF4-FFF2-40B4-BE49-F238E27FC236}">
                <a16:creationId xmlns:a16="http://schemas.microsoft.com/office/drawing/2014/main" id="{D7087BF0-2C03-0085-110A-D2D9DE785C0C}"/>
              </a:ext>
            </a:extLst>
          </p:cNvPr>
          <p:cNvSpPr>
            <a:spLocks noGrp="1"/>
          </p:cNvSpPr>
          <p:nvPr>
            <p:ph type="sldNum" sz="quarter" idx="5"/>
          </p:nvPr>
        </p:nvSpPr>
        <p:spPr/>
        <p:txBody>
          <a:bodyPr/>
          <a:lstStyle/>
          <a:p>
            <a:fld id="{163C5688-01B0-754C-AC61-025DB707869C}" type="slidenum">
              <a:rPr lang="en-US" smtClean="0"/>
              <a:t>15</a:t>
            </a:fld>
            <a:endParaRPr lang="en-US"/>
          </a:p>
        </p:txBody>
      </p:sp>
    </p:spTree>
    <p:extLst>
      <p:ext uri="{BB962C8B-B14F-4D97-AF65-F5344CB8AC3E}">
        <p14:creationId xmlns:p14="http://schemas.microsoft.com/office/powerpoint/2010/main" val="566914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FBBDBE-657B-4A4C-B07F-DEFB63880D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396E82-4C2C-9AFE-6132-DE76E0684F5A}"/>
              </a:ext>
            </a:extLst>
          </p:cNvPr>
          <p:cNvSpPr>
            <a:spLocks noGrp="1" noRot="1" noChangeAspect="1"/>
          </p:cNvSpPr>
          <p:nvPr>
            <p:ph type="sldImg"/>
          </p:nvPr>
        </p:nvSpPr>
        <p:spPr>
          <a:xfrm>
            <a:off x="685800" y="1143000"/>
            <a:ext cx="5486400" cy="3086100"/>
          </a:xfrm>
        </p:spPr>
      </p:sp>
      <p:sp>
        <p:nvSpPr>
          <p:cNvPr id="3" name="Notes Placeholder 2">
            <a:extLst>
              <a:ext uri="{FF2B5EF4-FFF2-40B4-BE49-F238E27FC236}">
                <a16:creationId xmlns:a16="http://schemas.microsoft.com/office/drawing/2014/main" id="{F8D1012E-EC53-D693-A15E-1787A36EDA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C004221-E3D5-45BD-3B3E-9A27E2AF3A47}"/>
              </a:ext>
            </a:extLst>
          </p:cNvPr>
          <p:cNvSpPr>
            <a:spLocks noGrp="1"/>
          </p:cNvSpPr>
          <p:nvPr>
            <p:ph type="sldNum" sz="quarter" idx="5"/>
          </p:nvPr>
        </p:nvSpPr>
        <p:spPr/>
        <p:txBody>
          <a:bodyPr/>
          <a:lstStyle/>
          <a:p>
            <a:fld id="{1BAE9841-F6AE-504B-8E75-FA3727B46C6E}" type="slidenum">
              <a:rPr lang="en-US" smtClean="0"/>
              <a:t>17</a:t>
            </a:fld>
            <a:endParaRPr lang="en-US"/>
          </a:p>
        </p:txBody>
      </p:sp>
    </p:spTree>
    <p:extLst>
      <p:ext uri="{BB962C8B-B14F-4D97-AF65-F5344CB8AC3E}">
        <p14:creationId xmlns:p14="http://schemas.microsoft.com/office/powerpoint/2010/main" val="22810121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8" name="bg object 18"/>
          <p:cNvSpPr/>
          <p:nvPr/>
        </p:nvSpPr>
        <p:spPr>
          <a:xfrm rot="5400000">
            <a:off x="6151579" y="1383140"/>
            <a:ext cx="0" cy="2695799"/>
          </a:xfrm>
          <a:custGeom>
            <a:avLst/>
            <a:gdLst/>
            <a:ahLst/>
            <a:cxnLst/>
            <a:rect l="l" t="t" r="r" b="b"/>
            <a:pathLst>
              <a:path h="3232150">
                <a:moveTo>
                  <a:pt x="0" y="0"/>
                </a:moveTo>
                <a:lnTo>
                  <a:pt x="0" y="3231743"/>
                </a:lnTo>
              </a:path>
            </a:pathLst>
          </a:custGeom>
          <a:ln w="25400">
            <a:solidFill>
              <a:srgbClr val="50CC5C"/>
            </a:solidFill>
          </a:ln>
        </p:spPr>
        <p:txBody>
          <a:bodyPr wrap="square" lIns="0" tIns="0" rIns="0" bIns="0" rtlCol="0"/>
          <a:lstStyle/>
          <a:p>
            <a:endParaRPr sz="1126"/>
          </a:p>
        </p:txBody>
      </p:sp>
      <p:sp>
        <p:nvSpPr>
          <p:cNvPr id="2" name="Holder 2"/>
          <p:cNvSpPr>
            <a:spLocks noGrp="1"/>
          </p:cNvSpPr>
          <p:nvPr>
            <p:ph type="ctrTitle"/>
          </p:nvPr>
        </p:nvSpPr>
        <p:spPr>
          <a:xfrm>
            <a:off x="4236948" y="2921392"/>
            <a:ext cx="3829265" cy="317651"/>
          </a:xfrm>
          <a:prstGeom prst="rect">
            <a:avLst/>
          </a:prstGeom>
        </p:spPr>
        <p:txBody>
          <a:bodyPr wrap="square" lIns="0" tIns="0" rIns="0" bIns="0">
            <a:spAutoFit/>
          </a:bodyPr>
          <a:lstStyle>
            <a:lvl1pPr algn="ctr">
              <a:defRPr sz="2064" b="1" i="0">
                <a:solidFill>
                  <a:schemeClr val="bg1"/>
                </a:solidFill>
                <a:latin typeface="Arial"/>
                <a:cs typeface="Arial"/>
              </a:defRPr>
            </a:lvl1pPr>
          </a:lstStyle>
          <a:p>
            <a:pPr rtl="0"/>
            <a:r>
              <a:rPr lang="en-US"/>
              <a:t>Click to edit Master title style</a:t>
            </a:r>
            <a:endParaRPr dirty="0"/>
          </a:p>
        </p:txBody>
      </p:sp>
      <p:sp>
        <p:nvSpPr>
          <p:cNvPr id="7" name="Rectangle 6">
            <a:extLst>
              <a:ext uri="{FF2B5EF4-FFF2-40B4-BE49-F238E27FC236}">
                <a16:creationId xmlns:a16="http://schemas.microsoft.com/office/drawing/2014/main" id="{B973B3C9-E825-A801-5601-53AC0A4036F7}"/>
              </a:ext>
            </a:extLst>
          </p:cNvPr>
          <p:cNvSpPr/>
          <p:nvPr/>
        </p:nvSpPr>
        <p:spPr>
          <a:xfrm>
            <a:off x="4236947" y="0"/>
            <a:ext cx="3829264" cy="1881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6">
              <a:ln>
                <a:noFill/>
              </a:ln>
            </a:endParaRPr>
          </a:p>
        </p:txBody>
      </p:sp>
      <p:pic>
        <p:nvPicPr>
          <p:cNvPr id="6" name="Picture 5">
            <a:extLst>
              <a:ext uri="{FF2B5EF4-FFF2-40B4-BE49-F238E27FC236}">
                <a16:creationId xmlns:a16="http://schemas.microsoft.com/office/drawing/2014/main" id="{1108E222-B6D1-55E9-94CA-E629B05F84BF}"/>
              </a:ext>
            </a:extLst>
          </p:cNvPr>
          <p:cNvPicPr>
            <a:picLocks noChangeAspect="1"/>
          </p:cNvPicPr>
          <p:nvPr/>
        </p:nvPicPr>
        <p:blipFill>
          <a:blip r:embed="rId2"/>
          <a:stretch>
            <a:fillRect/>
          </a:stretch>
        </p:blipFill>
        <p:spPr>
          <a:xfrm>
            <a:off x="4598469" y="446801"/>
            <a:ext cx="2995065" cy="1059576"/>
          </a:xfrm>
          <a:prstGeom prst="rect">
            <a:avLst/>
          </a:prstGeom>
        </p:spPr>
      </p:pic>
      <p:sp>
        <p:nvSpPr>
          <p:cNvPr id="8" name="Rectangle 7">
            <a:extLst>
              <a:ext uri="{FF2B5EF4-FFF2-40B4-BE49-F238E27FC236}">
                <a16:creationId xmlns:a16="http://schemas.microsoft.com/office/drawing/2014/main" id="{047A5E34-F31A-B1E2-A997-860BDCFB011B}"/>
              </a:ext>
            </a:extLst>
          </p:cNvPr>
          <p:cNvSpPr/>
          <p:nvPr/>
        </p:nvSpPr>
        <p:spPr>
          <a:xfrm>
            <a:off x="4236947" y="0"/>
            <a:ext cx="3829264" cy="72178"/>
          </a:xfrm>
          <a:prstGeom prst="rect">
            <a:avLst/>
          </a:prstGeom>
          <a:solidFill>
            <a:srgbClr val="50C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6">
              <a:ln>
                <a:noFill/>
              </a:ln>
            </a:endParaRPr>
          </a:p>
        </p:txBody>
      </p:sp>
      <p:sp>
        <p:nvSpPr>
          <p:cNvPr id="9" name="TextBox 8">
            <a:extLst>
              <a:ext uri="{FF2B5EF4-FFF2-40B4-BE49-F238E27FC236}">
                <a16:creationId xmlns:a16="http://schemas.microsoft.com/office/drawing/2014/main" id="{FFBB6D3A-AE91-B5BA-ED07-E664DC529B73}"/>
              </a:ext>
            </a:extLst>
          </p:cNvPr>
          <p:cNvSpPr txBox="1"/>
          <p:nvPr/>
        </p:nvSpPr>
        <p:spPr>
          <a:xfrm>
            <a:off x="2150484" y="6411200"/>
            <a:ext cx="6086923" cy="227113"/>
          </a:xfrm>
          <a:prstGeom prst="rect">
            <a:avLst/>
          </a:prstGeom>
          <a:noFill/>
        </p:spPr>
        <p:txBody>
          <a:bodyPr wrap="none" rtlCol="0">
            <a:spAutoFit/>
          </a:bodyPr>
          <a:lstStyle/>
          <a:p>
            <a:r>
              <a:rPr lang="en-US" sz="876" b="0" i="0" dirty="0">
                <a:solidFill>
                  <a:schemeClr val="bg1"/>
                </a:solidFill>
                <a:effectLst/>
                <a:latin typeface="Avenir Book" panose="02000503020000020003" pitchFamily="2" charset="0"/>
              </a:rPr>
              <a:t>Scalable, Efficient and Accelerated Causal Reasoning Operators, Graphs and Spikes for Earth and Embedded Systems</a:t>
            </a:r>
            <a:endParaRPr lang="en-US" sz="876" dirty="0">
              <a:solidFill>
                <a:schemeClr val="bg1"/>
              </a:solidFill>
              <a:latin typeface="Avenir Book" panose="02000503020000020003" pitchFamily="2" charset="0"/>
            </a:endParaRPr>
          </a:p>
        </p:txBody>
      </p:sp>
    </p:spTree>
    <p:extLst>
      <p:ext uri="{BB962C8B-B14F-4D97-AF65-F5344CB8AC3E}">
        <p14:creationId xmlns:p14="http://schemas.microsoft.com/office/powerpoint/2010/main" val="26172429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onten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p:txBody>
          <a:bodyPr>
            <a:normAutofit/>
          </a:bodyPr>
          <a:lstStyle>
            <a:lvl1pPr marL="342891" indent="-342891">
              <a:buFont typeface="Calibri" panose="020F0502020204030204" pitchFamily="34" charset="0"/>
              <a:buChar char="•"/>
              <a:defRPr sz="2800" b="1" u="none">
                <a:latin typeface="+mn-lt"/>
              </a:defRPr>
            </a:lvl1pPr>
            <a:lvl2pPr marL="742932" indent="-285744">
              <a:buFont typeface="Calibri" panose="020F0502020204030204" pitchFamily="34" charset="0"/>
              <a:buChar char="•"/>
              <a:defRPr sz="2800" b="1" u="none">
                <a:latin typeface="+mn-lt"/>
              </a:defRPr>
            </a:lvl2pPr>
            <a:lvl3pPr marL="1142971" indent="-228594">
              <a:buFont typeface="Calibri" panose="020F0502020204030204" pitchFamily="34" charset="0"/>
              <a:buChar char="•"/>
              <a:defRPr sz="2800" b="1" u="none">
                <a:latin typeface="+mn-lt"/>
              </a:defRPr>
            </a:lvl3pPr>
            <a:lvl4pPr marL="1600160" indent="-228594">
              <a:buFont typeface="Calibri" panose="020F0502020204030204" pitchFamily="34" charset="0"/>
              <a:buChar char="•"/>
              <a:defRPr sz="2800" b="1" u="none">
                <a:latin typeface="+mn-lt"/>
              </a:defRPr>
            </a:lvl4pPr>
            <a:lvl5pPr marL="2057349" indent="-228594">
              <a:buFont typeface="Calibri" panose="020F0502020204030204" pitchFamily="34" charset="0"/>
              <a:buChar char="•"/>
              <a:defRPr sz="2800" b="1" u="none">
                <a:latin typeface="+mn-lt"/>
              </a:defRPr>
            </a:lvl5pPr>
          </a:lstStyle>
          <a:p>
            <a:pPr lvl="0"/>
            <a:r>
              <a:rPr lang="de-DE" dirty="0"/>
              <a:t>First Level Content</a:t>
            </a:r>
          </a:p>
          <a:p>
            <a:pPr lvl="1"/>
            <a:r>
              <a:rPr lang="de-DE" dirty="0"/>
              <a:t>Second Level Content</a:t>
            </a:r>
          </a:p>
          <a:p>
            <a:pPr lvl="2"/>
            <a:r>
              <a:rPr lang="de-DE" dirty="0"/>
              <a:t>Third Level Content</a:t>
            </a:r>
          </a:p>
          <a:p>
            <a:pPr lvl="3"/>
            <a:r>
              <a:rPr lang="de-DE" dirty="0" err="1"/>
              <a:t>Fourth</a:t>
            </a:r>
            <a:r>
              <a:rPr lang="de-DE" dirty="0"/>
              <a:t> Level Content</a:t>
            </a:r>
          </a:p>
          <a:p>
            <a:pPr lvl="4"/>
            <a:r>
              <a:rPr lang="de-DE" dirty="0" err="1"/>
              <a:t>Fifth</a:t>
            </a:r>
            <a:r>
              <a:rPr lang="de-DE" dirty="0"/>
              <a:t> Level Content</a:t>
            </a:r>
          </a:p>
        </p:txBody>
      </p:sp>
      <p:sp>
        <p:nvSpPr>
          <p:cNvPr id="8" name="Titel 7"/>
          <p:cNvSpPr>
            <a:spLocks noGrp="1"/>
          </p:cNvSpPr>
          <p:nvPr>
            <p:ph type="title" hasCustomPrompt="1"/>
          </p:nvPr>
        </p:nvSpPr>
        <p:spPr/>
        <p:txBody>
          <a:bodyPr/>
          <a:lstStyle>
            <a:lvl1pPr>
              <a:defRPr>
                <a:latin typeface="+mn-lt"/>
              </a:defRPr>
            </a:lvl1pPr>
          </a:lstStyle>
          <a:p>
            <a:r>
              <a:rPr lang="de-DE" dirty="0"/>
              <a:t>Slide Title</a:t>
            </a:r>
          </a:p>
        </p:txBody>
      </p:sp>
      <p:sp>
        <p:nvSpPr>
          <p:cNvPr id="11" name="Datumsplatzhalter 10"/>
          <p:cNvSpPr>
            <a:spLocks noGrp="1"/>
          </p:cNvSpPr>
          <p:nvPr>
            <p:ph type="dt" sz="half" idx="10"/>
          </p:nvPr>
        </p:nvSpPr>
        <p:spPr>
          <a:xfrm>
            <a:off x="609600" y="6356355"/>
            <a:ext cx="2844800" cy="365125"/>
          </a:xfrm>
          <a:prstGeom prst="rect">
            <a:avLst/>
          </a:prstGeom>
        </p:spPr>
        <p:txBody>
          <a:bodyPr/>
          <a:lstStyle/>
          <a:p>
            <a:endParaRPr lang="de-DE" dirty="0"/>
          </a:p>
        </p:txBody>
      </p:sp>
      <p:sp>
        <p:nvSpPr>
          <p:cNvPr id="12" name="Fußzeilenplatzhalter 11"/>
          <p:cNvSpPr>
            <a:spLocks noGrp="1"/>
          </p:cNvSpPr>
          <p:nvPr>
            <p:ph type="ftr" sz="quarter" idx="11"/>
          </p:nvPr>
        </p:nvSpPr>
        <p:spPr>
          <a:xfrm>
            <a:off x="4165600" y="6356355"/>
            <a:ext cx="3860800" cy="365125"/>
          </a:xfrm>
          <a:prstGeom prst="rect">
            <a:avLst/>
          </a:prstGeom>
        </p:spPr>
        <p:txBody>
          <a:bodyPr/>
          <a:lstStyle/>
          <a:p>
            <a:endParaRPr lang="de-DE" dirty="0"/>
          </a:p>
        </p:txBody>
      </p:sp>
      <p:sp>
        <p:nvSpPr>
          <p:cNvPr id="13" name="Foliennummernplatzhalter 12"/>
          <p:cNvSpPr>
            <a:spLocks noGrp="1"/>
          </p:cNvSpPr>
          <p:nvPr>
            <p:ph type="sldNum" sz="quarter" idx="12"/>
          </p:nvPr>
        </p:nvSpPr>
        <p:spPr>
          <a:xfrm>
            <a:off x="8737600" y="6356355"/>
            <a:ext cx="2844800" cy="365125"/>
          </a:xfrm>
          <a:prstGeom prst="rect">
            <a:avLst/>
          </a:prstGeom>
        </p:spPr>
        <p:txBody>
          <a:bodyPr/>
          <a:lstStyle/>
          <a:p>
            <a:fld id="{D1628BF6-67F0-405E-B297-68D77A67C46A}" type="slidenum">
              <a:rPr lang="de-DE" smtClean="0"/>
              <a:pPr/>
              <a:t>‹#›</a:t>
            </a:fld>
            <a:endParaRPr lang="de-DE"/>
          </a:p>
        </p:txBody>
      </p:sp>
    </p:spTree>
    <p:extLst>
      <p:ext uri="{BB962C8B-B14F-4D97-AF65-F5344CB8AC3E}">
        <p14:creationId xmlns:p14="http://schemas.microsoft.com/office/powerpoint/2010/main" val="30092667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umsplatzhalter 2"/>
          <p:cNvSpPr>
            <a:spLocks noGrp="1"/>
          </p:cNvSpPr>
          <p:nvPr>
            <p:ph type="dt" sz="half" idx="10"/>
          </p:nvPr>
        </p:nvSpPr>
        <p:spPr>
          <a:xfrm>
            <a:off x="609600" y="6356355"/>
            <a:ext cx="2844800" cy="365125"/>
          </a:xfrm>
          <a:prstGeom prst="rect">
            <a:avLst/>
          </a:prstGeom>
        </p:spPr>
        <p:txBody>
          <a:bodyPr/>
          <a:lstStyle>
            <a:lvl1pPr>
              <a:defRPr>
                <a:solidFill>
                  <a:schemeClr val="tx1">
                    <a:lumMod val="65000"/>
                    <a:lumOff val="35000"/>
                  </a:schemeClr>
                </a:solidFill>
                <a:latin typeface="+mn-lt"/>
              </a:defRPr>
            </a:lvl1pPr>
          </a:lstStyle>
          <a:p>
            <a:endParaRPr lang="de-DE" dirty="0"/>
          </a:p>
        </p:txBody>
      </p:sp>
      <p:sp>
        <p:nvSpPr>
          <p:cNvPr id="4" name="Fußzeilenplatzhalter 3"/>
          <p:cNvSpPr>
            <a:spLocks noGrp="1"/>
          </p:cNvSpPr>
          <p:nvPr>
            <p:ph type="ftr" sz="quarter" idx="11"/>
          </p:nvPr>
        </p:nvSpPr>
        <p:spPr>
          <a:xfrm>
            <a:off x="4165600" y="6356355"/>
            <a:ext cx="3860800" cy="365125"/>
          </a:xfrm>
          <a:prstGeom prst="rect">
            <a:avLst/>
          </a:prstGeom>
        </p:spPr>
        <p:txBody>
          <a:bodyPr/>
          <a:lstStyle>
            <a:lvl1pPr>
              <a:defRPr>
                <a:solidFill>
                  <a:schemeClr val="tx1">
                    <a:lumMod val="65000"/>
                    <a:lumOff val="35000"/>
                  </a:schemeClr>
                </a:solidFill>
                <a:latin typeface="+mn-lt"/>
              </a:defRPr>
            </a:lvl1pPr>
          </a:lstStyle>
          <a:p>
            <a:endParaRPr lang="de-DE" dirty="0"/>
          </a:p>
        </p:txBody>
      </p:sp>
      <p:sp>
        <p:nvSpPr>
          <p:cNvPr id="5" name="Foliennummernplatzhalter 4"/>
          <p:cNvSpPr>
            <a:spLocks noGrp="1"/>
          </p:cNvSpPr>
          <p:nvPr>
            <p:ph type="sldNum" sz="quarter" idx="12"/>
          </p:nvPr>
        </p:nvSpPr>
        <p:spPr>
          <a:xfrm>
            <a:off x="8737600" y="6356355"/>
            <a:ext cx="2844800" cy="365125"/>
          </a:xfrm>
          <a:prstGeom prst="rect">
            <a:avLst/>
          </a:prstGeom>
        </p:spPr>
        <p:txBody>
          <a:bodyPr/>
          <a:lstStyle>
            <a:lvl1pPr>
              <a:defRPr>
                <a:solidFill>
                  <a:schemeClr val="tx1">
                    <a:lumMod val="65000"/>
                    <a:lumOff val="35000"/>
                  </a:schemeClr>
                </a:solidFill>
                <a:latin typeface="+mn-lt"/>
              </a:defRPr>
            </a:lvl1pPr>
          </a:lstStyle>
          <a:p>
            <a:fld id="{D1628BF6-67F0-405E-B297-68D77A67C46A}" type="slidenum">
              <a:rPr lang="de-DE" smtClean="0"/>
              <a:pPr/>
              <a:t>‹#›</a:t>
            </a:fld>
            <a:endParaRPr lang="de-DE" dirty="0"/>
          </a:p>
        </p:txBody>
      </p:sp>
      <p:sp>
        <p:nvSpPr>
          <p:cNvPr id="6" name="Titel 5"/>
          <p:cNvSpPr>
            <a:spLocks noGrp="1"/>
          </p:cNvSpPr>
          <p:nvPr>
            <p:ph type="title" hasCustomPrompt="1"/>
          </p:nvPr>
        </p:nvSpPr>
        <p:spPr/>
        <p:txBody>
          <a:bodyPr/>
          <a:lstStyle>
            <a:lvl1pPr>
              <a:defRPr>
                <a:latin typeface="+mn-lt"/>
              </a:defRPr>
            </a:lvl1pPr>
          </a:lstStyle>
          <a:p>
            <a:r>
              <a:rPr lang="de-DE" dirty="0"/>
              <a:t>Slide Title</a:t>
            </a:r>
          </a:p>
        </p:txBody>
      </p:sp>
    </p:spTree>
    <p:extLst>
      <p:ext uri="{BB962C8B-B14F-4D97-AF65-F5344CB8AC3E}">
        <p14:creationId xmlns:p14="http://schemas.microsoft.com/office/powerpoint/2010/main" val="18210825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042449" y="827507"/>
            <a:ext cx="5709951" cy="346570"/>
          </a:xfrm>
        </p:spPr>
        <p:txBody>
          <a:bodyPr lIns="0" tIns="0" rIns="0" bIns="0"/>
          <a:lstStyle>
            <a:lvl1pPr>
              <a:defRPr sz="2252" b="0" i="0">
                <a:solidFill>
                  <a:srgbClr val="0D2B44"/>
                </a:solidFill>
                <a:latin typeface="Arial"/>
                <a:cs typeface="Arial"/>
              </a:defRPr>
            </a:lvl1pPr>
          </a:lstStyle>
          <a:p>
            <a:pPr rtl="0"/>
            <a:r>
              <a:rPr lang="en-US"/>
              <a:t>Click to edit Master title style</a:t>
            </a:r>
            <a:endParaRPr dirty="0"/>
          </a:p>
        </p:txBody>
      </p:sp>
      <p:sp>
        <p:nvSpPr>
          <p:cNvPr id="5" name="object 4">
            <a:extLst>
              <a:ext uri="{FF2B5EF4-FFF2-40B4-BE49-F238E27FC236}">
                <a16:creationId xmlns:a16="http://schemas.microsoft.com/office/drawing/2014/main" id="{C3B4E839-7088-8B80-BD49-52164FFB1675}"/>
              </a:ext>
            </a:extLst>
          </p:cNvPr>
          <p:cNvSpPr/>
          <p:nvPr/>
        </p:nvSpPr>
        <p:spPr>
          <a:xfrm>
            <a:off x="5651113" y="383350"/>
            <a:ext cx="0" cy="1378474"/>
          </a:xfrm>
          <a:custGeom>
            <a:avLst/>
            <a:gdLst/>
            <a:ahLst/>
            <a:cxnLst/>
            <a:rect l="l" t="t" r="r" b="b"/>
            <a:pathLst>
              <a:path h="1655445">
                <a:moveTo>
                  <a:pt x="0" y="0"/>
                </a:moveTo>
                <a:lnTo>
                  <a:pt x="0" y="1655292"/>
                </a:lnTo>
              </a:path>
            </a:pathLst>
          </a:custGeom>
          <a:ln w="25400">
            <a:solidFill>
              <a:srgbClr val="50CC5C"/>
            </a:solidFill>
          </a:ln>
        </p:spPr>
        <p:txBody>
          <a:bodyPr wrap="square" lIns="0" tIns="0" rIns="0" bIns="0" rtlCol="0"/>
          <a:lstStyle/>
          <a:p>
            <a:endParaRPr sz="1126"/>
          </a:p>
        </p:txBody>
      </p:sp>
      <p:sp>
        <p:nvSpPr>
          <p:cNvPr id="8" name="Text Placeholder 3">
            <a:extLst>
              <a:ext uri="{FF2B5EF4-FFF2-40B4-BE49-F238E27FC236}">
                <a16:creationId xmlns:a16="http://schemas.microsoft.com/office/drawing/2014/main" id="{99811C12-CD9E-22E4-F704-474B578DDEB1}"/>
              </a:ext>
            </a:extLst>
          </p:cNvPr>
          <p:cNvSpPr>
            <a:spLocks noGrp="1"/>
          </p:cNvSpPr>
          <p:nvPr>
            <p:ph type="body" sz="quarter" idx="10"/>
          </p:nvPr>
        </p:nvSpPr>
        <p:spPr>
          <a:xfrm>
            <a:off x="2442612" y="2096528"/>
            <a:ext cx="8864913" cy="4378122"/>
          </a:xfrm>
          <a:prstGeom prst="rect">
            <a:avLst/>
          </a:prstGeom>
        </p:spPr>
        <p:txBody>
          <a:bodyPr/>
          <a:lstStyle>
            <a:lvl1pPr>
              <a:defRPr sz="1501" b="1">
                <a:solidFill>
                  <a:srgbClr val="50CC5C"/>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11D9B8C5-00C6-BDC6-39C7-41A38EAB208A}"/>
              </a:ext>
            </a:extLst>
          </p:cNvPr>
          <p:cNvPicPr>
            <a:picLocks noChangeAspect="1"/>
          </p:cNvPicPr>
          <p:nvPr/>
        </p:nvPicPr>
        <p:blipFill>
          <a:blip r:embed="rId3"/>
          <a:stretch>
            <a:fillRect/>
          </a:stretch>
        </p:blipFill>
        <p:spPr>
          <a:xfrm>
            <a:off x="2264716" y="593347"/>
            <a:ext cx="2995065" cy="1059576"/>
          </a:xfrm>
          <a:prstGeom prst="rect">
            <a:avLst/>
          </a:prstGeom>
        </p:spPr>
      </p:pic>
    </p:spTree>
    <p:extLst>
      <p:ext uri="{BB962C8B-B14F-4D97-AF65-F5344CB8AC3E}">
        <p14:creationId xmlns:p14="http://schemas.microsoft.com/office/powerpoint/2010/main" val="446490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Holder 4"/>
          <p:cNvSpPr>
            <a:spLocks noGrp="1"/>
          </p:cNvSpPr>
          <p:nvPr>
            <p:ph sz="half" idx="3"/>
          </p:nvPr>
        </p:nvSpPr>
        <p:spPr>
          <a:xfrm>
            <a:off x="2590561" y="2159981"/>
            <a:ext cx="4258196" cy="230961"/>
          </a:xfrm>
          <a:prstGeom prst="rect">
            <a:avLst/>
          </a:prstGeom>
        </p:spPr>
        <p:txBody>
          <a:bodyPr wrap="square" lIns="0" tIns="0" rIns="0" bIns="0">
            <a:spAutoFit/>
          </a:bodyPr>
          <a:lstStyle>
            <a:lvl1pPr>
              <a:defRPr/>
            </a:lvl1pPr>
          </a:lstStyle>
          <a:p>
            <a:pPr marL="0" lvl="0" algn="l" rtl="0"/>
            <a:r>
              <a:rPr lang="en-US"/>
              <a:t>Click to edit Master text styles</a:t>
            </a:r>
          </a:p>
        </p:txBody>
      </p:sp>
      <p:sp>
        <p:nvSpPr>
          <p:cNvPr id="5" name="Holder 4">
            <a:extLst>
              <a:ext uri="{FF2B5EF4-FFF2-40B4-BE49-F238E27FC236}">
                <a16:creationId xmlns:a16="http://schemas.microsoft.com/office/drawing/2014/main" id="{D201A427-7A51-5843-9A70-DC2583A5A2C3}"/>
              </a:ext>
            </a:extLst>
          </p:cNvPr>
          <p:cNvSpPr>
            <a:spLocks noGrp="1"/>
          </p:cNvSpPr>
          <p:nvPr>
            <p:ph sz="half" idx="10"/>
          </p:nvPr>
        </p:nvSpPr>
        <p:spPr>
          <a:xfrm>
            <a:off x="7176439" y="2159981"/>
            <a:ext cx="4258196" cy="230961"/>
          </a:xfrm>
          <a:prstGeom prst="rect">
            <a:avLst/>
          </a:prstGeom>
        </p:spPr>
        <p:txBody>
          <a:bodyPr wrap="square" lIns="0" tIns="0" rIns="0" bIns="0">
            <a:spAutoFit/>
          </a:bodyPr>
          <a:lstStyle>
            <a:lvl1pPr>
              <a:defRPr/>
            </a:lvl1pPr>
          </a:lstStyle>
          <a:p>
            <a:pPr marL="0" lvl="0" algn="l" rtl="0"/>
            <a:r>
              <a:rPr lang="en-US"/>
              <a:t>Click to edit Master text styles</a:t>
            </a:r>
          </a:p>
        </p:txBody>
      </p:sp>
      <p:sp>
        <p:nvSpPr>
          <p:cNvPr id="8" name="Holder 2">
            <a:extLst>
              <a:ext uri="{FF2B5EF4-FFF2-40B4-BE49-F238E27FC236}">
                <a16:creationId xmlns:a16="http://schemas.microsoft.com/office/drawing/2014/main" id="{29C1F553-1D62-026F-7A95-3DC4DF90A75B}"/>
              </a:ext>
            </a:extLst>
          </p:cNvPr>
          <p:cNvSpPr>
            <a:spLocks noGrp="1"/>
          </p:cNvSpPr>
          <p:nvPr>
            <p:ph type="title"/>
          </p:nvPr>
        </p:nvSpPr>
        <p:spPr>
          <a:xfrm>
            <a:off x="6042449" y="827507"/>
            <a:ext cx="5709951" cy="346570"/>
          </a:xfrm>
        </p:spPr>
        <p:txBody>
          <a:bodyPr lIns="0" tIns="0" rIns="0" bIns="0"/>
          <a:lstStyle>
            <a:lvl1pPr>
              <a:defRPr sz="2252" b="0" i="0">
                <a:solidFill>
                  <a:srgbClr val="0D2B44"/>
                </a:solidFill>
                <a:latin typeface="Arial"/>
                <a:cs typeface="Arial"/>
              </a:defRPr>
            </a:lvl1pPr>
          </a:lstStyle>
          <a:p>
            <a:pPr rtl="0"/>
            <a:r>
              <a:rPr lang="en-US"/>
              <a:t>Click to edit Master title style</a:t>
            </a:r>
            <a:endParaRPr dirty="0"/>
          </a:p>
        </p:txBody>
      </p:sp>
      <p:sp>
        <p:nvSpPr>
          <p:cNvPr id="9" name="object 4">
            <a:extLst>
              <a:ext uri="{FF2B5EF4-FFF2-40B4-BE49-F238E27FC236}">
                <a16:creationId xmlns:a16="http://schemas.microsoft.com/office/drawing/2014/main" id="{7B0F8987-3A77-35D4-F4C6-01BB8A06E868}"/>
              </a:ext>
            </a:extLst>
          </p:cNvPr>
          <p:cNvSpPr/>
          <p:nvPr/>
        </p:nvSpPr>
        <p:spPr>
          <a:xfrm>
            <a:off x="5651113" y="383350"/>
            <a:ext cx="0" cy="1378474"/>
          </a:xfrm>
          <a:custGeom>
            <a:avLst/>
            <a:gdLst/>
            <a:ahLst/>
            <a:cxnLst/>
            <a:rect l="l" t="t" r="r" b="b"/>
            <a:pathLst>
              <a:path h="1655445">
                <a:moveTo>
                  <a:pt x="0" y="0"/>
                </a:moveTo>
                <a:lnTo>
                  <a:pt x="0" y="1655292"/>
                </a:lnTo>
              </a:path>
            </a:pathLst>
          </a:custGeom>
          <a:ln w="25400">
            <a:solidFill>
              <a:srgbClr val="50CC5C"/>
            </a:solidFill>
          </a:ln>
        </p:spPr>
        <p:txBody>
          <a:bodyPr wrap="square" lIns="0" tIns="0" rIns="0" bIns="0" rtlCol="0"/>
          <a:lstStyle/>
          <a:p>
            <a:endParaRPr sz="1126"/>
          </a:p>
        </p:txBody>
      </p:sp>
      <p:pic>
        <p:nvPicPr>
          <p:cNvPr id="10" name="Picture 9">
            <a:extLst>
              <a:ext uri="{FF2B5EF4-FFF2-40B4-BE49-F238E27FC236}">
                <a16:creationId xmlns:a16="http://schemas.microsoft.com/office/drawing/2014/main" id="{FDF27F2D-DEA1-5DD7-E378-80B61B629B9C}"/>
              </a:ext>
            </a:extLst>
          </p:cNvPr>
          <p:cNvPicPr>
            <a:picLocks noChangeAspect="1"/>
          </p:cNvPicPr>
          <p:nvPr/>
        </p:nvPicPr>
        <p:blipFill>
          <a:blip r:embed="rId3"/>
          <a:stretch>
            <a:fillRect/>
          </a:stretch>
        </p:blipFill>
        <p:spPr>
          <a:xfrm>
            <a:off x="2264716" y="593347"/>
            <a:ext cx="2995065" cy="1059576"/>
          </a:xfrm>
          <a:prstGeom prst="rect">
            <a:avLst/>
          </a:prstGeom>
        </p:spPr>
      </p:pic>
    </p:spTree>
    <p:extLst>
      <p:ext uri="{BB962C8B-B14F-4D97-AF65-F5344CB8AC3E}">
        <p14:creationId xmlns:p14="http://schemas.microsoft.com/office/powerpoint/2010/main" val="497947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4" name="bg object 16">
            <a:extLst>
              <a:ext uri="{FF2B5EF4-FFF2-40B4-BE49-F238E27FC236}">
                <a16:creationId xmlns:a16="http://schemas.microsoft.com/office/drawing/2014/main" id="{FDF6AF6A-FC82-52C5-6AE1-C70B4710885C}"/>
              </a:ext>
            </a:extLst>
          </p:cNvPr>
          <p:cNvSpPr/>
          <p:nvPr/>
        </p:nvSpPr>
        <p:spPr>
          <a:xfrm>
            <a:off x="1" y="1"/>
            <a:ext cx="12192529" cy="5903591"/>
          </a:xfrm>
          <a:custGeom>
            <a:avLst/>
            <a:gdLst/>
            <a:ahLst/>
            <a:cxnLst/>
            <a:rect l="l" t="t" r="r" b="b"/>
            <a:pathLst>
              <a:path w="14618335" h="2510155">
                <a:moveTo>
                  <a:pt x="14618208" y="0"/>
                </a:moveTo>
                <a:lnTo>
                  <a:pt x="0" y="0"/>
                </a:lnTo>
                <a:lnTo>
                  <a:pt x="0" y="2509812"/>
                </a:lnTo>
                <a:lnTo>
                  <a:pt x="14618208" y="2509812"/>
                </a:lnTo>
                <a:lnTo>
                  <a:pt x="14618208" y="0"/>
                </a:lnTo>
                <a:close/>
              </a:path>
            </a:pathLst>
          </a:custGeom>
          <a:solidFill>
            <a:schemeClr val="bg1"/>
          </a:solidFill>
        </p:spPr>
        <p:txBody>
          <a:bodyPr wrap="square" lIns="0" tIns="0" rIns="0" bIns="0" rtlCol="0"/>
          <a:lstStyle/>
          <a:p>
            <a:endParaRPr sz="1126" dirty="0"/>
          </a:p>
        </p:txBody>
      </p:sp>
      <p:sp>
        <p:nvSpPr>
          <p:cNvPr id="6" name="Holder 2">
            <a:extLst>
              <a:ext uri="{FF2B5EF4-FFF2-40B4-BE49-F238E27FC236}">
                <a16:creationId xmlns:a16="http://schemas.microsoft.com/office/drawing/2014/main" id="{620C57C5-B905-2DDD-5134-731AAD999C49}"/>
              </a:ext>
            </a:extLst>
          </p:cNvPr>
          <p:cNvSpPr>
            <a:spLocks noGrp="1"/>
          </p:cNvSpPr>
          <p:nvPr>
            <p:ph type="title"/>
          </p:nvPr>
        </p:nvSpPr>
        <p:spPr>
          <a:xfrm>
            <a:off x="4248938" y="827507"/>
            <a:ext cx="7298453" cy="346570"/>
          </a:xfrm>
        </p:spPr>
        <p:txBody>
          <a:bodyPr lIns="0" tIns="0" rIns="0" bIns="0"/>
          <a:lstStyle>
            <a:lvl1pPr>
              <a:defRPr sz="2252" b="0" i="0">
                <a:solidFill>
                  <a:srgbClr val="0D2B44"/>
                </a:solidFill>
                <a:latin typeface="Arial"/>
                <a:cs typeface="Arial"/>
              </a:defRPr>
            </a:lvl1pPr>
          </a:lstStyle>
          <a:p>
            <a:pPr rtl="0"/>
            <a:r>
              <a:rPr lang="en-US"/>
              <a:t>Click to edit Master title style</a:t>
            </a:r>
            <a:endParaRPr dirty="0"/>
          </a:p>
        </p:txBody>
      </p:sp>
      <p:sp>
        <p:nvSpPr>
          <p:cNvPr id="7" name="object 4">
            <a:extLst>
              <a:ext uri="{FF2B5EF4-FFF2-40B4-BE49-F238E27FC236}">
                <a16:creationId xmlns:a16="http://schemas.microsoft.com/office/drawing/2014/main" id="{1F48369A-3154-01CA-3F26-8F5846AC1B2F}"/>
              </a:ext>
            </a:extLst>
          </p:cNvPr>
          <p:cNvSpPr/>
          <p:nvPr/>
        </p:nvSpPr>
        <p:spPr>
          <a:xfrm>
            <a:off x="3857604" y="383350"/>
            <a:ext cx="0" cy="1378474"/>
          </a:xfrm>
          <a:custGeom>
            <a:avLst/>
            <a:gdLst/>
            <a:ahLst/>
            <a:cxnLst/>
            <a:rect l="l" t="t" r="r" b="b"/>
            <a:pathLst>
              <a:path h="1655445">
                <a:moveTo>
                  <a:pt x="0" y="0"/>
                </a:moveTo>
                <a:lnTo>
                  <a:pt x="0" y="1655292"/>
                </a:lnTo>
              </a:path>
            </a:pathLst>
          </a:custGeom>
          <a:ln w="25400">
            <a:solidFill>
              <a:srgbClr val="50CC5C"/>
            </a:solidFill>
          </a:ln>
        </p:spPr>
        <p:txBody>
          <a:bodyPr wrap="square" lIns="0" tIns="0" rIns="0" bIns="0" rtlCol="0"/>
          <a:lstStyle/>
          <a:p>
            <a:endParaRPr sz="1126"/>
          </a:p>
        </p:txBody>
      </p:sp>
      <p:pic>
        <p:nvPicPr>
          <p:cNvPr id="8" name="Picture 7">
            <a:extLst>
              <a:ext uri="{FF2B5EF4-FFF2-40B4-BE49-F238E27FC236}">
                <a16:creationId xmlns:a16="http://schemas.microsoft.com/office/drawing/2014/main" id="{E1E022E3-DE9A-EBED-0C9B-89097C4EA7B8}"/>
              </a:ext>
            </a:extLst>
          </p:cNvPr>
          <p:cNvPicPr>
            <a:picLocks noChangeAspect="1"/>
          </p:cNvPicPr>
          <p:nvPr/>
        </p:nvPicPr>
        <p:blipFill>
          <a:blip r:embed="rId2"/>
          <a:stretch>
            <a:fillRect/>
          </a:stretch>
        </p:blipFill>
        <p:spPr>
          <a:xfrm>
            <a:off x="471205" y="593347"/>
            <a:ext cx="2995065" cy="1059576"/>
          </a:xfrm>
          <a:prstGeom prst="rect">
            <a:avLst/>
          </a:prstGeom>
        </p:spPr>
      </p:pic>
      <p:sp>
        <p:nvSpPr>
          <p:cNvPr id="5" name="Text Placeholder 3">
            <a:extLst>
              <a:ext uri="{FF2B5EF4-FFF2-40B4-BE49-F238E27FC236}">
                <a16:creationId xmlns:a16="http://schemas.microsoft.com/office/drawing/2014/main" id="{3F256D9C-8ABD-0BE9-436A-A51CD29A8F86}"/>
              </a:ext>
            </a:extLst>
          </p:cNvPr>
          <p:cNvSpPr>
            <a:spLocks noGrp="1"/>
          </p:cNvSpPr>
          <p:nvPr>
            <p:ph type="body" sz="quarter" idx="10"/>
          </p:nvPr>
        </p:nvSpPr>
        <p:spPr>
          <a:xfrm>
            <a:off x="663066" y="2004565"/>
            <a:ext cx="10072461" cy="3708673"/>
          </a:xfrm>
          <a:prstGeom prst="rect">
            <a:avLst/>
          </a:prstGeom>
        </p:spPr>
        <p:txBody>
          <a:bodyPr/>
          <a:lstStyle>
            <a:lvl1pPr>
              <a:defRPr sz="1501" b="1">
                <a:solidFill>
                  <a:srgbClr val="50CC5C"/>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7201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7" name="bg object 16">
            <a:extLst>
              <a:ext uri="{FF2B5EF4-FFF2-40B4-BE49-F238E27FC236}">
                <a16:creationId xmlns:a16="http://schemas.microsoft.com/office/drawing/2014/main" id="{9D457E25-DA29-47D5-05F4-FE6575F34895}"/>
              </a:ext>
            </a:extLst>
          </p:cNvPr>
          <p:cNvSpPr/>
          <p:nvPr/>
        </p:nvSpPr>
        <p:spPr>
          <a:xfrm>
            <a:off x="1" y="1"/>
            <a:ext cx="12192529" cy="5903591"/>
          </a:xfrm>
          <a:custGeom>
            <a:avLst/>
            <a:gdLst/>
            <a:ahLst/>
            <a:cxnLst/>
            <a:rect l="l" t="t" r="r" b="b"/>
            <a:pathLst>
              <a:path w="14618335" h="2510155">
                <a:moveTo>
                  <a:pt x="14618208" y="0"/>
                </a:moveTo>
                <a:lnTo>
                  <a:pt x="0" y="0"/>
                </a:lnTo>
                <a:lnTo>
                  <a:pt x="0" y="2509812"/>
                </a:lnTo>
                <a:lnTo>
                  <a:pt x="14618208" y="2509812"/>
                </a:lnTo>
                <a:lnTo>
                  <a:pt x="14618208" y="0"/>
                </a:lnTo>
                <a:close/>
              </a:path>
            </a:pathLst>
          </a:custGeom>
          <a:solidFill>
            <a:schemeClr val="bg1"/>
          </a:solidFill>
        </p:spPr>
        <p:txBody>
          <a:bodyPr wrap="square" lIns="0" tIns="0" rIns="0" bIns="0" rtlCol="0"/>
          <a:lstStyle/>
          <a:p>
            <a:endParaRPr sz="1126" dirty="0"/>
          </a:p>
        </p:txBody>
      </p:sp>
      <p:sp>
        <p:nvSpPr>
          <p:cNvPr id="4" name="Holder 4"/>
          <p:cNvSpPr>
            <a:spLocks noGrp="1"/>
          </p:cNvSpPr>
          <p:nvPr>
            <p:ph sz="half" idx="3"/>
          </p:nvPr>
        </p:nvSpPr>
        <p:spPr>
          <a:xfrm>
            <a:off x="6074301" y="2033079"/>
            <a:ext cx="5645299" cy="230961"/>
          </a:xfrm>
          <a:prstGeom prst="rect">
            <a:avLst/>
          </a:prstGeom>
        </p:spPr>
        <p:txBody>
          <a:bodyPr wrap="square" lIns="0" tIns="0" rIns="0" bIns="0">
            <a:spAutoFit/>
          </a:bodyPr>
          <a:lstStyle>
            <a:lvl1pPr>
              <a:defRPr/>
            </a:lvl1pPr>
          </a:lstStyle>
          <a:p>
            <a:pPr marL="0" lvl="0" algn="l" rtl="0"/>
            <a:r>
              <a:rPr lang="en-US"/>
              <a:t>Click to edit Master text styles</a:t>
            </a:r>
          </a:p>
        </p:txBody>
      </p:sp>
      <p:sp>
        <p:nvSpPr>
          <p:cNvPr id="8" name="Text Placeholder 3">
            <a:extLst>
              <a:ext uri="{FF2B5EF4-FFF2-40B4-BE49-F238E27FC236}">
                <a16:creationId xmlns:a16="http://schemas.microsoft.com/office/drawing/2014/main" id="{31C183D1-E021-95BA-AD72-1B0062083141}"/>
              </a:ext>
            </a:extLst>
          </p:cNvPr>
          <p:cNvSpPr>
            <a:spLocks noGrp="1"/>
          </p:cNvSpPr>
          <p:nvPr>
            <p:ph type="body" sz="quarter" idx="10"/>
          </p:nvPr>
        </p:nvSpPr>
        <p:spPr>
          <a:xfrm>
            <a:off x="472400" y="2033077"/>
            <a:ext cx="5305824" cy="3553258"/>
          </a:xfrm>
          <a:prstGeom prst="rect">
            <a:avLst/>
          </a:prstGeom>
        </p:spPr>
        <p:txBody>
          <a:bodyPr/>
          <a:lstStyle>
            <a:lvl1pPr>
              <a:defRPr sz="1501" b="1">
                <a:solidFill>
                  <a:srgbClr val="50CC5C"/>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Holder 2">
            <a:extLst>
              <a:ext uri="{FF2B5EF4-FFF2-40B4-BE49-F238E27FC236}">
                <a16:creationId xmlns:a16="http://schemas.microsoft.com/office/drawing/2014/main" id="{CB55B477-4916-DD7E-33C6-BA870ADFCBDB}"/>
              </a:ext>
            </a:extLst>
          </p:cNvPr>
          <p:cNvSpPr>
            <a:spLocks noGrp="1"/>
          </p:cNvSpPr>
          <p:nvPr>
            <p:ph type="title"/>
          </p:nvPr>
        </p:nvSpPr>
        <p:spPr>
          <a:xfrm>
            <a:off x="4248938" y="827507"/>
            <a:ext cx="7298453" cy="346570"/>
          </a:xfrm>
        </p:spPr>
        <p:txBody>
          <a:bodyPr lIns="0" tIns="0" rIns="0" bIns="0"/>
          <a:lstStyle>
            <a:lvl1pPr>
              <a:defRPr sz="2252" b="0" i="0">
                <a:solidFill>
                  <a:srgbClr val="0D2B44"/>
                </a:solidFill>
                <a:latin typeface="Arial"/>
                <a:cs typeface="Arial"/>
              </a:defRPr>
            </a:lvl1pPr>
          </a:lstStyle>
          <a:p>
            <a:pPr rtl="0"/>
            <a:r>
              <a:rPr lang="en-US"/>
              <a:t>Click to edit Master title style</a:t>
            </a:r>
            <a:endParaRPr dirty="0"/>
          </a:p>
        </p:txBody>
      </p:sp>
      <p:sp>
        <p:nvSpPr>
          <p:cNvPr id="9" name="object 4">
            <a:extLst>
              <a:ext uri="{FF2B5EF4-FFF2-40B4-BE49-F238E27FC236}">
                <a16:creationId xmlns:a16="http://schemas.microsoft.com/office/drawing/2014/main" id="{C61AF602-8AAE-9ADE-522C-EC63ED57194F}"/>
              </a:ext>
            </a:extLst>
          </p:cNvPr>
          <p:cNvSpPr/>
          <p:nvPr/>
        </p:nvSpPr>
        <p:spPr>
          <a:xfrm>
            <a:off x="3857604" y="383350"/>
            <a:ext cx="0" cy="1378474"/>
          </a:xfrm>
          <a:custGeom>
            <a:avLst/>
            <a:gdLst/>
            <a:ahLst/>
            <a:cxnLst/>
            <a:rect l="l" t="t" r="r" b="b"/>
            <a:pathLst>
              <a:path h="1655445">
                <a:moveTo>
                  <a:pt x="0" y="0"/>
                </a:moveTo>
                <a:lnTo>
                  <a:pt x="0" y="1655292"/>
                </a:lnTo>
              </a:path>
            </a:pathLst>
          </a:custGeom>
          <a:ln w="25400">
            <a:solidFill>
              <a:srgbClr val="50CC5C"/>
            </a:solidFill>
          </a:ln>
        </p:spPr>
        <p:txBody>
          <a:bodyPr wrap="square" lIns="0" tIns="0" rIns="0" bIns="0" rtlCol="0"/>
          <a:lstStyle/>
          <a:p>
            <a:endParaRPr sz="1126"/>
          </a:p>
        </p:txBody>
      </p:sp>
      <p:pic>
        <p:nvPicPr>
          <p:cNvPr id="10" name="Picture 9">
            <a:extLst>
              <a:ext uri="{FF2B5EF4-FFF2-40B4-BE49-F238E27FC236}">
                <a16:creationId xmlns:a16="http://schemas.microsoft.com/office/drawing/2014/main" id="{7C5D273C-B8B4-F51E-25BB-BF3DEF2333D1}"/>
              </a:ext>
            </a:extLst>
          </p:cNvPr>
          <p:cNvPicPr>
            <a:picLocks noChangeAspect="1"/>
          </p:cNvPicPr>
          <p:nvPr/>
        </p:nvPicPr>
        <p:blipFill>
          <a:blip r:embed="rId2"/>
          <a:stretch>
            <a:fillRect/>
          </a:stretch>
        </p:blipFill>
        <p:spPr>
          <a:xfrm>
            <a:off x="471205" y="593347"/>
            <a:ext cx="2995065" cy="1059576"/>
          </a:xfrm>
          <a:prstGeom prst="rect">
            <a:avLst/>
          </a:prstGeom>
        </p:spPr>
      </p:pic>
    </p:spTree>
    <p:extLst>
      <p:ext uri="{BB962C8B-B14F-4D97-AF65-F5344CB8AC3E}">
        <p14:creationId xmlns:p14="http://schemas.microsoft.com/office/powerpoint/2010/main" val="12502479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02A1E-E78D-644E-82DF-D6027B25D6C8}"/>
              </a:ext>
            </a:extLst>
          </p:cNvPr>
          <p:cNvSpPr>
            <a:spLocks noGrp="1"/>
          </p:cNvSpPr>
          <p:nvPr>
            <p:ph type="title"/>
          </p:nvPr>
        </p:nvSpPr>
        <p:spPr>
          <a:xfrm>
            <a:off x="3632547" y="823501"/>
            <a:ext cx="4977309" cy="1107996"/>
          </a:xfrm>
        </p:spPr>
        <p:txBody>
          <a:bodyPr/>
          <a:lstStyle/>
          <a:p>
            <a:r>
              <a:rPr lang="en-US"/>
              <a:t>Click to edit Master title style</a:t>
            </a:r>
            <a:endParaRPr lang="en-US" dirty="0"/>
          </a:p>
        </p:txBody>
      </p:sp>
      <p:sp>
        <p:nvSpPr>
          <p:cNvPr id="5" name="Text Placeholder 3">
            <a:extLst>
              <a:ext uri="{FF2B5EF4-FFF2-40B4-BE49-F238E27FC236}">
                <a16:creationId xmlns:a16="http://schemas.microsoft.com/office/drawing/2014/main" id="{C22CA0D4-3F68-D3AF-3002-A905720BD75A}"/>
              </a:ext>
            </a:extLst>
          </p:cNvPr>
          <p:cNvSpPr>
            <a:spLocks noGrp="1"/>
          </p:cNvSpPr>
          <p:nvPr>
            <p:ph type="body" sz="quarter" idx="10"/>
          </p:nvPr>
        </p:nvSpPr>
        <p:spPr>
          <a:xfrm>
            <a:off x="455995" y="1887459"/>
            <a:ext cx="10072461" cy="3708673"/>
          </a:xfrm>
          <a:prstGeom prst="rect">
            <a:avLst/>
          </a:prstGeom>
        </p:spPr>
        <p:txBody>
          <a:bodyPr/>
          <a:lstStyle>
            <a:lvl1pPr>
              <a:defRPr sz="1501" b="1">
                <a:solidFill>
                  <a:srgbClr val="50CC5C"/>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Rectangle 5">
            <a:extLst>
              <a:ext uri="{FF2B5EF4-FFF2-40B4-BE49-F238E27FC236}">
                <a16:creationId xmlns:a16="http://schemas.microsoft.com/office/drawing/2014/main" id="{C1A47C99-F667-49DE-147A-DA3A2B4B1BE1}"/>
              </a:ext>
            </a:extLst>
          </p:cNvPr>
          <p:cNvSpPr/>
          <p:nvPr/>
        </p:nvSpPr>
        <p:spPr>
          <a:xfrm>
            <a:off x="455995" y="2"/>
            <a:ext cx="2890728" cy="1419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6">
              <a:ln>
                <a:noFill/>
              </a:ln>
            </a:endParaRPr>
          </a:p>
        </p:txBody>
      </p:sp>
      <p:pic>
        <p:nvPicPr>
          <p:cNvPr id="7" name="Picture 6">
            <a:extLst>
              <a:ext uri="{FF2B5EF4-FFF2-40B4-BE49-F238E27FC236}">
                <a16:creationId xmlns:a16="http://schemas.microsoft.com/office/drawing/2014/main" id="{94A14652-884A-19AD-9B86-15F9CD3811D1}"/>
              </a:ext>
            </a:extLst>
          </p:cNvPr>
          <p:cNvPicPr>
            <a:picLocks noChangeAspect="1"/>
          </p:cNvPicPr>
          <p:nvPr/>
        </p:nvPicPr>
        <p:blipFill>
          <a:blip r:embed="rId2"/>
          <a:stretch>
            <a:fillRect/>
          </a:stretch>
        </p:blipFill>
        <p:spPr>
          <a:xfrm>
            <a:off x="784365" y="344885"/>
            <a:ext cx="2260988" cy="799878"/>
          </a:xfrm>
          <a:prstGeom prst="rect">
            <a:avLst/>
          </a:prstGeom>
        </p:spPr>
      </p:pic>
      <p:sp>
        <p:nvSpPr>
          <p:cNvPr id="8" name="TextBox 7">
            <a:extLst>
              <a:ext uri="{FF2B5EF4-FFF2-40B4-BE49-F238E27FC236}">
                <a16:creationId xmlns:a16="http://schemas.microsoft.com/office/drawing/2014/main" id="{0CAC91DB-CB87-70D7-0D84-2F0B1CC6D167}"/>
              </a:ext>
            </a:extLst>
          </p:cNvPr>
          <p:cNvSpPr txBox="1"/>
          <p:nvPr/>
        </p:nvSpPr>
        <p:spPr>
          <a:xfrm>
            <a:off x="2094906" y="6411200"/>
            <a:ext cx="6086923" cy="227113"/>
          </a:xfrm>
          <a:prstGeom prst="rect">
            <a:avLst/>
          </a:prstGeom>
          <a:noFill/>
        </p:spPr>
        <p:txBody>
          <a:bodyPr wrap="none" rtlCol="0">
            <a:spAutoFit/>
          </a:bodyPr>
          <a:lstStyle/>
          <a:p>
            <a:r>
              <a:rPr lang="en-US" sz="876" b="0" i="0" dirty="0">
                <a:solidFill>
                  <a:schemeClr val="bg1"/>
                </a:solidFill>
                <a:effectLst/>
                <a:latin typeface="Avenir Book" panose="02000503020000020003" pitchFamily="2" charset="0"/>
              </a:rPr>
              <a:t>Scalable, Efficient and Accelerated Causal Reasoning Operators, Graphs and Spikes for Earth and Embedded Systems</a:t>
            </a:r>
            <a:endParaRPr lang="en-US" sz="876" dirty="0">
              <a:solidFill>
                <a:schemeClr val="bg1"/>
              </a:solidFill>
              <a:latin typeface="Avenir Book" panose="02000503020000020003" pitchFamily="2" charset="0"/>
            </a:endParaRPr>
          </a:p>
        </p:txBody>
      </p:sp>
      <p:sp>
        <p:nvSpPr>
          <p:cNvPr id="9" name="Rectangle 8">
            <a:extLst>
              <a:ext uri="{FF2B5EF4-FFF2-40B4-BE49-F238E27FC236}">
                <a16:creationId xmlns:a16="http://schemas.microsoft.com/office/drawing/2014/main" id="{702D929B-01EE-6315-D6CF-75FB7157E6B4}"/>
              </a:ext>
            </a:extLst>
          </p:cNvPr>
          <p:cNvSpPr/>
          <p:nvPr/>
        </p:nvSpPr>
        <p:spPr>
          <a:xfrm>
            <a:off x="455995" y="1"/>
            <a:ext cx="2890728" cy="54487"/>
          </a:xfrm>
          <a:prstGeom prst="rect">
            <a:avLst/>
          </a:prstGeom>
          <a:solidFill>
            <a:srgbClr val="50CC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26">
              <a:ln>
                <a:noFill/>
              </a:ln>
            </a:endParaRPr>
          </a:p>
        </p:txBody>
      </p:sp>
    </p:spTree>
    <p:extLst>
      <p:ext uri="{BB962C8B-B14F-4D97-AF65-F5344CB8AC3E}">
        <p14:creationId xmlns:p14="http://schemas.microsoft.com/office/powerpoint/2010/main" val="971189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43"/>
            <a:ext cx="10972800" cy="719137"/>
          </a:xfrm>
        </p:spPr>
        <p:txBody>
          <a:bodyPr>
            <a:normAutofit/>
          </a:bodyPr>
          <a:lstStyle>
            <a:lvl1pPr>
              <a:defRPr sz="3200" b="1">
                <a:latin typeface="Arial" pitchFamily="34" charset="0"/>
                <a:cs typeface="Arial" pitchFamily="34"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a:latin typeface="Arial" pitchFamily="34" charset="0"/>
                <a:cs typeface="Arial" pitchFamily="34" charset="0"/>
              </a:defRPr>
            </a:lvl3pPr>
            <a:lvl4pPr>
              <a:defRPr sz="1800">
                <a:latin typeface="Arial" pitchFamily="34" charset="0"/>
                <a:cs typeface="Arial" pitchFamily="34" charset="0"/>
              </a:defRPr>
            </a:lvl4pPr>
            <a:lvl5pPr>
              <a:defRPr sz="18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565151" y="993775"/>
            <a:ext cx="11074400" cy="69850"/>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3"/>
              </a:solidFill>
              <a:latin typeface="Arial" pitchFamily="34" charset="0"/>
              <a:cs typeface="Arial" pitchFamily="34" charset="0"/>
            </a:endParaRPr>
          </a:p>
        </p:txBody>
      </p:sp>
      <p:sp>
        <p:nvSpPr>
          <p:cNvPr id="8" name="Right Triangle 7"/>
          <p:cNvSpPr/>
          <p:nvPr userDrawn="1"/>
        </p:nvSpPr>
        <p:spPr>
          <a:xfrm rot="16200000">
            <a:off x="11125200" y="5802084"/>
            <a:ext cx="914400" cy="1219200"/>
          </a:xfrm>
          <a:prstGeom prst="rtTriangl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bg1">
                  <a:lumMod val="50000"/>
                </a:schemeClr>
              </a:solidFill>
              <a:latin typeface="Arial" pitchFamily="34" charset="0"/>
              <a:cs typeface="Arial" pitchFamily="34" charset="0"/>
            </a:endParaRPr>
          </a:p>
        </p:txBody>
      </p:sp>
    </p:spTree>
    <p:extLst>
      <p:ext uri="{BB962C8B-B14F-4D97-AF65-F5344CB8AC3E}">
        <p14:creationId xmlns:p14="http://schemas.microsoft.com/office/powerpoint/2010/main" val="1800138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conten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p:txBody>
          <a:bodyPr>
            <a:normAutofit/>
          </a:bodyPr>
          <a:lstStyle>
            <a:lvl1pPr marL="342891" indent="-342891">
              <a:buFont typeface="Calibri" panose="020F0502020204030204" pitchFamily="34" charset="0"/>
              <a:buChar char="•"/>
              <a:defRPr sz="2800" b="1" u="none">
                <a:latin typeface="+mn-lt"/>
              </a:defRPr>
            </a:lvl1pPr>
            <a:lvl2pPr marL="742932" indent="-285744">
              <a:buFont typeface="Calibri" panose="020F0502020204030204" pitchFamily="34" charset="0"/>
              <a:buChar char="•"/>
              <a:defRPr sz="2800" b="1" u="none">
                <a:latin typeface="+mn-lt"/>
              </a:defRPr>
            </a:lvl2pPr>
            <a:lvl3pPr marL="1142971" indent="-228594">
              <a:buFont typeface="Calibri" panose="020F0502020204030204" pitchFamily="34" charset="0"/>
              <a:buChar char="•"/>
              <a:defRPr sz="2800" b="1" u="none">
                <a:latin typeface="+mn-lt"/>
              </a:defRPr>
            </a:lvl3pPr>
            <a:lvl4pPr marL="1600160" indent="-228594">
              <a:buFont typeface="Calibri" panose="020F0502020204030204" pitchFamily="34" charset="0"/>
              <a:buChar char="•"/>
              <a:defRPr sz="2800" b="1" u="none">
                <a:latin typeface="+mn-lt"/>
              </a:defRPr>
            </a:lvl4pPr>
            <a:lvl5pPr marL="2057349" indent="-228594">
              <a:buFont typeface="Calibri" panose="020F0502020204030204" pitchFamily="34" charset="0"/>
              <a:buChar char="•"/>
              <a:defRPr sz="2800" b="1" u="none">
                <a:latin typeface="+mn-lt"/>
              </a:defRPr>
            </a:lvl5pPr>
          </a:lstStyle>
          <a:p>
            <a:pPr lvl="0"/>
            <a:r>
              <a:rPr lang="de-DE" dirty="0"/>
              <a:t>First Level Content</a:t>
            </a:r>
          </a:p>
          <a:p>
            <a:pPr lvl="1"/>
            <a:r>
              <a:rPr lang="de-DE" dirty="0"/>
              <a:t>Second Level Content</a:t>
            </a:r>
          </a:p>
          <a:p>
            <a:pPr lvl="2"/>
            <a:r>
              <a:rPr lang="de-DE" dirty="0"/>
              <a:t>Third Level Content</a:t>
            </a:r>
          </a:p>
          <a:p>
            <a:pPr lvl="3"/>
            <a:r>
              <a:rPr lang="de-DE" dirty="0" err="1"/>
              <a:t>Fourth</a:t>
            </a:r>
            <a:r>
              <a:rPr lang="de-DE" dirty="0"/>
              <a:t> Level Content</a:t>
            </a:r>
          </a:p>
          <a:p>
            <a:pPr lvl="4"/>
            <a:r>
              <a:rPr lang="de-DE" dirty="0" err="1"/>
              <a:t>Fifth</a:t>
            </a:r>
            <a:r>
              <a:rPr lang="de-DE" dirty="0"/>
              <a:t> Level Content</a:t>
            </a:r>
          </a:p>
        </p:txBody>
      </p:sp>
      <p:sp>
        <p:nvSpPr>
          <p:cNvPr id="8" name="Titel 7"/>
          <p:cNvSpPr>
            <a:spLocks noGrp="1"/>
          </p:cNvSpPr>
          <p:nvPr>
            <p:ph type="title" hasCustomPrompt="1"/>
          </p:nvPr>
        </p:nvSpPr>
        <p:spPr/>
        <p:txBody>
          <a:bodyPr/>
          <a:lstStyle>
            <a:lvl1pPr>
              <a:defRPr>
                <a:latin typeface="+mn-lt"/>
              </a:defRPr>
            </a:lvl1pPr>
          </a:lstStyle>
          <a:p>
            <a:r>
              <a:rPr lang="de-DE" dirty="0"/>
              <a:t>Slide Title</a:t>
            </a:r>
          </a:p>
        </p:txBody>
      </p:sp>
      <p:sp>
        <p:nvSpPr>
          <p:cNvPr id="11" name="Datumsplatzhalter 10"/>
          <p:cNvSpPr>
            <a:spLocks noGrp="1"/>
          </p:cNvSpPr>
          <p:nvPr>
            <p:ph type="dt" sz="half" idx="10"/>
          </p:nvPr>
        </p:nvSpPr>
        <p:spPr>
          <a:xfrm>
            <a:off x="609600" y="6356355"/>
            <a:ext cx="2844800" cy="365125"/>
          </a:xfrm>
          <a:prstGeom prst="rect">
            <a:avLst/>
          </a:prstGeom>
        </p:spPr>
        <p:txBody>
          <a:bodyPr/>
          <a:lstStyle/>
          <a:p>
            <a:endParaRPr lang="de-DE" dirty="0"/>
          </a:p>
        </p:txBody>
      </p:sp>
      <p:sp>
        <p:nvSpPr>
          <p:cNvPr id="12" name="Fußzeilenplatzhalter 11"/>
          <p:cNvSpPr>
            <a:spLocks noGrp="1"/>
          </p:cNvSpPr>
          <p:nvPr>
            <p:ph type="ftr" sz="quarter" idx="11"/>
          </p:nvPr>
        </p:nvSpPr>
        <p:spPr>
          <a:xfrm>
            <a:off x="4165600" y="6356355"/>
            <a:ext cx="3860800" cy="365125"/>
          </a:xfrm>
          <a:prstGeom prst="rect">
            <a:avLst/>
          </a:prstGeom>
        </p:spPr>
        <p:txBody>
          <a:bodyPr/>
          <a:lstStyle/>
          <a:p>
            <a:endParaRPr lang="de-DE" dirty="0"/>
          </a:p>
        </p:txBody>
      </p:sp>
      <p:sp>
        <p:nvSpPr>
          <p:cNvPr id="13" name="Foliennummernplatzhalter 12"/>
          <p:cNvSpPr>
            <a:spLocks noGrp="1"/>
          </p:cNvSpPr>
          <p:nvPr>
            <p:ph type="sldNum" sz="quarter" idx="12"/>
          </p:nvPr>
        </p:nvSpPr>
        <p:spPr>
          <a:xfrm>
            <a:off x="8737600" y="6356355"/>
            <a:ext cx="2844800" cy="365125"/>
          </a:xfrm>
          <a:prstGeom prst="rect">
            <a:avLst/>
          </a:prstGeom>
        </p:spPr>
        <p:txBody>
          <a:bodyPr/>
          <a:lstStyle/>
          <a:p>
            <a:fld id="{D1628BF6-67F0-405E-B297-68D77A67C46A}" type="slidenum">
              <a:rPr lang="de-DE" smtClean="0"/>
              <a:pPr/>
              <a:t>‹#›</a:t>
            </a:fld>
            <a:endParaRPr lang="de-DE"/>
          </a:p>
        </p:txBody>
      </p:sp>
    </p:spTree>
    <p:extLst>
      <p:ext uri="{BB962C8B-B14F-4D97-AF65-F5344CB8AC3E}">
        <p14:creationId xmlns:p14="http://schemas.microsoft.com/office/powerpoint/2010/main" val="3729787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p:spTree>
      <p:nvGrpSpPr>
        <p:cNvPr id="1" name=""/>
        <p:cNvGrpSpPr/>
        <p:nvPr/>
      </p:nvGrpSpPr>
      <p:grpSpPr>
        <a:xfrm>
          <a:off x="0" y="0"/>
          <a:ext cx="0" cy="0"/>
          <a:chOff x="0" y="0"/>
          <a:chExt cx="0" cy="0"/>
        </a:xfrm>
      </p:grpSpPr>
      <p:pic>
        <p:nvPicPr>
          <p:cNvPr id="6" name="Grafik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8677" y="-27384"/>
            <a:ext cx="11184552" cy="1726713"/>
          </a:xfrm>
          <a:prstGeom prst="rect">
            <a:avLst/>
          </a:prstGeom>
        </p:spPr>
      </p:pic>
      <p:sp>
        <p:nvSpPr>
          <p:cNvPr id="11" name="Textplatzhalter 10"/>
          <p:cNvSpPr>
            <a:spLocks noGrp="1"/>
          </p:cNvSpPr>
          <p:nvPr>
            <p:ph type="body" sz="quarter" idx="10" hasCustomPrompt="1"/>
          </p:nvPr>
        </p:nvSpPr>
        <p:spPr>
          <a:xfrm>
            <a:off x="0" y="2248232"/>
            <a:ext cx="12192000" cy="1468800"/>
          </a:xfrm>
        </p:spPr>
        <p:txBody>
          <a:bodyPr anchor="b"/>
          <a:lstStyle>
            <a:lvl1pPr marL="0" indent="0" algn="ctr">
              <a:buNone/>
              <a:defRPr lang="en-US" sz="4000" b="1" kern="1200" dirty="0">
                <a:solidFill>
                  <a:schemeClr val="tx1"/>
                </a:solidFill>
                <a:latin typeface="+mn-lt"/>
                <a:ea typeface="+mn-ea"/>
                <a:cs typeface="+mn-cs"/>
              </a:defRPr>
            </a:lvl1pPr>
          </a:lstStyle>
          <a:p>
            <a:pPr lvl="0"/>
            <a:r>
              <a:rPr lang="en-US" dirty="0"/>
              <a:t>Audio Visual Template</a:t>
            </a:r>
            <a:br>
              <a:rPr lang="en-US" dirty="0"/>
            </a:br>
            <a:r>
              <a:rPr lang="en-US" dirty="0"/>
              <a:t>prepared by Jano Gebelein</a:t>
            </a:r>
          </a:p>
        </p:txBody>
      </p:sp>
      <p:sp>
        <p:nvSpPr>
          <p:cNvPr id="12" name="Textplatzhalter 10"/>
          <p:cNvSpPr>
            <a:spLocks noGrp="1"/>
          </p:cNvSpPr>
          <p:nvPr>
            <p:ph type="body" sz="quarter" idx="11" hasCustomPrompt="1"/>
          </p:nvPr>
        </p:nvSpPr>
        <p:spPr>
          <a:xfrm>
            <a:off x="0" y="3888000"/>
            <a:ext cx="12192000" cy="1053168"/>
          </a:xfrm>
        </p:spPr>
        <p:txBody>
          <a:bodyPr anchor="t"/>
          <a:lstStyle>
            <a:lvl1pPr marL="0" indent="0" algn="ctr">
              <a:buNone/>
              <a:defRPr lang="en-US" sz="2400" b="1" kern="1200" dirty="0">
                <a:solidFill>
                  <a:schemeClr val="bg2">
                    <a:lumMod val="50000"/>
                  </a:schemeClr>
                </a:solidFill>
                <a:latin typeface="+mn-lt"/>
                <a:ea typeface="+mn-ea"/>
                <a:cs typeface="+mn-cs"/>
              </a:defRPr>
            </a:lvl1pPr>
          </a:lstStyle>
          <a:p>
            <a:pPr lvl="0"/>
            <a:r>
              <a:rPr lang="en-US" dirty="0"/>
              <a:t>your name here</a:t>
            </a:r>
            <a:br>
              <a:rPr lang="en-US" dirty="0"/>
            </a:br>
            <a:r>
              <a:rPr lang="en-US" dirty="0"/>
              <a:t>your affiliation here</a:t>
            </a:r>
          </a:p>
        </p:txBody>
      </p:sp>
      <p:sp>
        <p:nvSpPr>
          <p:cNvPr id="13" name="Textplatzhalter 10"/>
          <p:cNvSpPr>
            <a:spLocks noGrp="1"/>
          </p:cNvSpPr>
          <p:nvPr>
            <p:ph type="body" sz="quarter" idx="12" hasCustomPrompt="1"/>
          </p:nvPr>
        </p:nvSpPr>
        <p:spPr>
          <a:xfrm>
            <a:off x="0" y="5414400"/>
            <a:ext cx="12192000" cy="460800"/>
          </a:xfrm>
        </p:spPr>
        <p:txBody>
          <a:bodyPr anchor="ctr"/>
          <a:lstStyle>
            <a:lvl1pPr marL="0" indent="0" algn="ctr">
              <a:buNone/>
              <a:defRPr lang="en-US" sz="2400" b="1" kern="1200" dirty="0">
                <a:solidFill>
                  <a:schemeClr val="accent2"/>
                </a:solidFill>
                <a:latin typeface="+mn-lt"/>
                <a:ea typeface="+mn-ea"/>
                <a:cs typeface="+mn-cs"/>
              </a:defRPr>
            </a:lvl1pPr>
          </a:lstStyle>
          <a:p>
            <a:pPr lvl="0"/>
            <a:r>
              <a:rPr lang="en-US" dirty="0"/>
              <a:t>Logos are allowed on this page only!</a:t>
            </a:r>
          </a:p>
        </p:txBody>
      </p:sp>
    </p:spTree>
    <p:extLst>
      <p:ext uri="{BB962C8B-B14F-4D97-AF65-F5344CB8AC3E}">
        <p14:creationId xmlns:p14="http://schemas.microsoft.com/office/powerpoint/2010/main" val="2737484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3279567" y="827508"/>
            <a:ext cx="3960427" cy="553998"/>
          </a:xfrm>
          <a:prstGeom prst="rect">
            <a:avLst/>
          </a:prstGeom>
        </p:spPr>
        <p:txBody>
          <a:bodyPr wrap="square" lIns="0" tIns="0" rIns="0" bIns="0">
            <a:spAutoFit/>
          </a:bodyPr>
          <a:lstStyle>
            <a:lvl1pPr>
              <a:defRPr sz="3600" b="0" i="0">
                <a:solidFill>
                  <a:schemeClr val="bg1"/>
                </a:solidFill>
                <a:latin typeface="Arial"/>
                <a:cs typeface="Arial"/>
              </a:defRPr>
            </a:lvl1pPr>
          </a:lstStyle>
          <a:p>
            <a:pPr rtl="0"/>
            <a:endParaRPr dirty="0"/>
          </a:p>
        </p:txBody>
      </p:sp>
      <p:sp>
        <p:nvSpPr>
          <p:cNvPr id="5" name="Text Placeholder 4">
            <a:extLst>
              <a:ext uri="{FF2B5EF4-FFF2-40B4-BE49-F238E27FC236}">
                <a16:creationId xmlns:a16="http://schemas.microsoft.com/office/drawing/2014/main" id="{C945ED7C-00EF-674F-B3B7-3A5157EC1376}"/>
              </a:ext>
            </a:extLst>
          </p:cNvPr>
          <p:cNvSpPr>
            <a:spLocks noGrp="1"/>
          </p:cNvSpPr>
          <p:nvPr>
            <p:ph type="body" idx="1"/>
          </p:nvPr>
        </p:nvSpPr>
        <p:spPr>
          <a:xfrm>
            <a:off x="503146" y="2036858"/>
            <a:ext cx="10515732" cy="43516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35992859"/>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3" r:id="rId7"/>
    <p:sldLayoutId id="2147483719" r:id="rId8"/>
    <p:sldLayoutId id="2147483720" r:id="rId9"/>
    <p:sldLayoutId id="2147483721" r:id="rId10"/>
    <p:sldLayoutId id="2147483722" r:id="rId11"/>
  </p:sldLayoutIdLst>
  <p:txStyles>
    <p:titleStyle>
      <a:lvl1pPr eaLnBrk="1" hangingPunct="1">
        <a:defRPr>
          <a:latin typeface="+mj-lt"/>
          <a:ea typeface="+mj-ea"/>
          <a:cs typeface="+mj-cs"/>
        </a:defRPr>
      </a:lvl1pPr>
    </p:titleStyle>
    <p:bodyStyle>
      <a:lvl1pPr marL="0" eaLnBrk="1" hangingPunct="1">
        <a:defRPr sz="1501" b="1">
          <a:solidFill>
            <a:srgbClr val="50CC5C"/>
          </a:solidFill>
          <a:latin typeface="+mn-lt"/>
          <a:ea typeface="+mn-ea"/>
          <a:cs typeface="+mn-cs"/>
        </a:defRPr>
      </a:lvl1pPr>
      <a:lvl2pPr marL="464715" indent="-178737" eaLnBrk="1" hangingPunct="1">
        <a:buFont typeface="Arial" panose="020B0604020202020204" pitchFamily="34" charset="0"/>
        <a:buChar char="•"/>
        <a:defRPr>
          <a:solidFill>
            <a:schemeClr val="tx1"/>
          </a:solidFill>
          <a:latin typeface="+mn-lt"/>
          <a:ea typeface="+mn-ea"/>
          <a:cs typeface="+mn-cs"/>
        </a:defRPr>
      </a:lvl2pPr>
      <a:lvl3pPr marL="750694" indent="-178737" eaLnBrk="1" hangingPunct="1">
        <a:buFont typeface="Arial" panose="020B0604020202020204" pitchFamily="34" charset="0"/>
        <a:buChar char="•"/>
        <a:defRPr>
          <a:solidFill>
            <a:schemeClr val="tx1"/>
          </a:solidFill>
          <a:latin typeface="+mn-lt"/>
          <a:ea typeface="+mn-ea"/>
          <a:cs typeface="+mn-cs"/>
        </a:defRPr>
      </a:lvl3pPr>
      <a:lvl4pPr marL="1036672" indent="-178737" eaLnBrk="1" hangingPunct="1">
        <a:buFont typeface="Arial" panose="020B0604020202020204" pitchFamily="34" charset="0"/>
        <a:buChar char="•"/>
        <a:defRPr>
          <a:solidFill>
            <a:schemeClr val="tx1"/>
          </a:solidFill>
          <a:latin typeface="+mn-lt"/>
          <a:ea typeface="+mn-ea"/>
          <a:cs typeface="+mn-cs"/>
        </a:defRPr>
      </a:lvl4pPr>
      <a:lvl5pPr marL="1322651" indent="-178737" eaLnBrk="1" hangingPunct="1">
        <a:buFont typeface="Arial" panose="020B0604020202020204" pitchFamily="34" charset="0"/>
        <a:buChar char="•"/>
        <a:defRPr>
          <a:solidFill>
            <a:schemeClr val="tx1"/>
          </a:solidFill>
          <a:latin typeface="+mn-lt"/>
          <a:ea typeface="+mn-ea"/>
          <a:cs typeface="+mn-cs"/>
        </a:defRPr>
      </a:lvl5pPr>
      <a:lvl6pPr marL="1429893" eaLnBrk="1" hangingPunct="1">
        <a:defRPr>
          <a:latin typeface="+mn-lt"/>
          <a:ea typeface="+mn-ea"/>
          <a:cs typeface="+mn-cs"/>
        </a:defRPr>
      </a:lvl6pPr>
      <a:lvl7pPr marL="1715872" eaLnBrk="1" hangingPunct="1">
        <a:defRPr>
          <a:latin typeface="+mn-lt"/>
          <a:ea typeface="+mn-ea"/>
          <a:cs typeface="+mn-cs"/>
        </a:defRPr>
      </a:lvl7pPr>
      <a:lvl8pPr marL="2001850" eaLnBrk="1" hangingPunct="1">
        <a:defRPr>
          <a:latin typeface="+mn-lt"/>
          <a:ea typeface="+mn-ea"/>
          <a:cs typeface="+mn-cs"/>
        </a:defRPr>
      </a:lvl8pPr>
      <a:lvl9pPr marL="2287829" eaLnBrk="1" hangingPunct="1">
        <a:defRPr>
          <a:latin typeface="+mn-lt"/>
          <a:ea typeface="+mn-ea"/>
          <a:cs typeface="+mn-cs"/>
        </a:defRPr>
      </a:lvl9pPr>
    </p:bodyStyle>
    <p:otherStyle>
      <a:lvl1pPr marL="0" eaLnBrk="1" hangingPunct="1">
        <a:defRPr>
          <a:latin typeface="+mn-lt"/>
          <a:ea typeface="+mn-ea"/>
          <a:cs typeface="+mn-cs"/>
        </a:defRPr>
      </a:lvl1pPr>
      <a:lvl2pPr marL="285979" eaLnBrk="1" hangingPunct="1">
        <a:defRPr>
          <a:latin typeface="+mn-lt"/>
          <a:ea typeface="+mn-ea"/>
          <a:cs typeface="+mn-cs"/>
        </a:defRPr>
      </a:lvl2pPr>
      <a:lvl3pPr marL="571957" eaLnBrk="1" hangingPunct="1">
        <a:defRPr>
          <a:latin typeface="+mn-lt"/>
          <a:ea typeface="+mn-ea"/>
          <a:cs typeface="+mn-cs"/>
        </a:defRPr>
      </a:lvl3pPr>
      <a:lvl4pPr marL="857936" eaLnBrk="1" hangingPunct="1">
        <a:defRPr>
          <a:latin typeface="+mn-lt"/>
          <a:ea typeface="+mn-ea"/>
          <a:cs typeface="+mn-cs"/>
        </a:defRPr>
      </a:lvl4pPr>
      <a:lvl5pPr marL="1143914" eaLnBrk="1" hangingPunct="1">
        <a:defRPr>
          <a:latin typeface="+mn-lt"/>
          <a:ea typeface="+mn-ea"/>
          <a:cs typeface="+mn-cs"/>
        </a:defRPr>
      </a:lvl5pPr>
      <a:lvl6pPr marL="1429893" eaLnBrk="1" hangingPunct="1">
        <a:defRPr>
          <a:latin typeface="+mn-lt"/>
          <a:ea typeface="+mn-ea"/>
          <a:cs typeface="+mn-cs"/>
        </a:defRPr>
      </a:lvl6pPr>
      <a:lvl7pPr marL="1715872" eaLnBrk="1" hangingPunct="1">
        <a:defRPr>
          <a:latin typeface="+mn-lt"/>
          <a:ea typeface="+mn-ea"/>
          <a:cs typeface="+mn-cs"/>
        </a:defRPr>
      </a:lvl7pPr>
      <a:lvl8pPr marL="2001850" eaLnBrk="1" hangingPunct="1">
        <a:defRPr>
          <a:latin typeface="+mn-lt"/>
          <a:ea typeface="+mn-ea"/>
          <a:cs typeface="+mn-cs"/>
        </a:defRPr>
      </a:lvl8pPr>
      <a:lvl9pPr marL="2287829" eaLnBrk="1" hangingPunct="1">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hyperlink" Target="https://arxiv.org/abs/2411.07057" TargetMode="Externa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tags" Target="../tags/tag1.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75465-074C-CC71-DC11-406A4F1C2EDB}"/>
              </a:ext>
            </a:extLst>
          </p:cNvPr>
          <p:cNvSpPr>
            <a:spLocks noGrp="1"/>
          </p:cNvSpPr>
          <p:nvPr>
            <p:ph type="ctrTitle"/>
          </p:nvPr>
        </p:nvSpPr>
        <p:spPr>
          <a:xfrm>
            <a:off x="583622" y="2936557"/>
            <a:ext cx="11024755" cy="492443"/>
          </a:xfrm>
        </p:spPr>
        <p:txBody>
          <a:bodyPr/>
          <a:lstStyle/>
          <a:p>
            <a:r>
              <a:rPr lang="en-US" sz="3200" dirty="0"/>
              <a:t>Spiking Neural Networks for Scientific Machine Learning</a:t>
            </a:r>
          </a:p>
        </p:txBody>
      </p:sp>
      <p:sp>
        <p:nvSpPr>
          <p:cNvPr id="3" name="TextBox 2">
            <a:extLst>
              <a:ext uri="{FF2B5EF4-FFF2-40B4-BE49-F238E27FC236}">
                <a16:creationId xmlns:a16="http://schemas.microsoft.com/office/drawing/2014/main" id="{DB07FB6C-22BF-3145-72C3-150673A47636}"/>
              </a:ext>
            </a:extLst>
          </p:cNvPr>
          <p:cNvSpPr txBox="1"/>
          <p:nvPr/>
        </p:nvSpPr>
        <p:spPr>
          <a:xfrm>
            <a:off x="4936066" y="3429000"/>
            <a:ext cx="2319866" cy="830997"/>
          </a:xfrm>
          <a:prstGeom prst="rect">
            <a:avLst/>
          </a:prstGeom>
          <a:noFill/>
        </p:spPr>
        <p:txBody>
          <a:bodyPr wrap="none" rtlCol="0">
            <a:spAutoFit/>
          </a:bodyPr>
          <a:lstStyle/>
          <a:p>
            <a:pPr algn="ctr"/>
            <a:r>
              <a:rPr lang="en-US" sz="2400" dirty="0">
                <a:solidFill>
                  <a:schemeClr val="bg1"/>
                </a:solidFill>
              </a:rPr>
              <a:t>Qian Zhang</a:t>
            </a:r>
          </a:p>
          <a:p>
            <a:pPr algn="ctr"/>
            <a:r>
              <a:rPr lang="en-US" sz="2400" dirty="0">
                <a:solidFill>
                  <a:schemeClr val="bg1"/>
                </a:solidFill>
              </a:rPr>
              <a:t>Brown University</a:t>
            </a:r>
          </a:p>
        </p:txBody>
      </p:sp>
    </p:spTree>
    <p:extLst>
      <p:ext uri="{BB962C8B-B14F-4D97-AF65-F5344CB8AC3E}">
        <p14:creationId xmlns:p14="http://schemas.microsoft.com/office/powerpoint/2010/main" val="35980828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013EF7-6C80-9D18-3260-FEDA9E2179E7}"/>
              </a:ext>
            </a:extLst>
          </p:cNvPr>
          <p:cNvSpPr>
            <a:spLocks noGrp="1"/>
          </p:cNvSpPr>
          <p:nvPr>
            <p:ph type="title"/>
          </p:nvPr>
        </p:nvSpPr>
        <p:spPr/>
        <p:txBody>
          <a:bodyPr>
            <a:normAutofit fontScale="90000"/>
          </a:bodyPr>
          <a:lstStyle/>
          <a:p>
            <a:r>
              <a:rPr lang="en-US" dirty="0"/>
              <a:t>ANN-SNN Conversion: General Calibration Theorem</a:t>
            </a:r>
          </a:p>
        </p:txBody>
      </p:sp>
      <p:sp>
        <p:nvSpPr>
          <p:cNvPr id="293" name="TextBox 292">
            <a:extLst>
              <a:ext uri="{FF2B5EF4-FFF2-40B4-BE49-F238E27FC236}">
                <a16:creationId xmlns:a16="http://schemas.microsoft.com/office/drawing/2014/main" id="{D6F8CB2A-76C8-0570-0AAC-DB561F92B963}"/>
              </a:ext>
            </a:extLst>
          </p:cNvPr>
          <p:cNvSpPr txBox="1"/>
          <p:nvPr/>
        </p:nvSpPr>
        <p:spPr>
          <a:xfrm>
            <a:off x="2882608" y="8608416"/>
            <a:ext cx="1679175" cy="369332"/>
          </a:xfrm>
          <a:prstGeom prst="rect">
            <a:avLst/>
          </a:prstGeom>
          <a:noFill/>
        </p:spPr>
        <p:txBody>
          <a:bodyPr wrap="square" rtlCol="0">
            <a:spAutoFit/>
          </a:bodyPr>
          <a:lstStyle/>
          <a:p>
            <a:pPr algn="ctr"/>
            <a:r>
              <a:rPr lang="en-US" altLang="ko-KR" sz="900" b="1" dirty="0">
                <a:solidFill>
                  <a:srgbClr val="C00000"/>
                </a:solidFill>
              </a:rPr>
              <a:t>Extreme resource constraint edge device  (&lt;1MB, &lt;1W)</a:t>
            </a:r>
            <a:endParaRPr lang="en-US" sz="900" b="1" dirty="0">
              <a:solidFill>
                <a:srgbClr val="C00000"/>
              </a:solidFill>
            </a:endParaRPr>
          </a:p>
        </p:txBody>
      </p:sp>
      <p:pic>
        <p:nvPicPr>
          <p:cNvPr id="14" name="Picture 13">
            <a:extLst>
              <a:ext uri="{FF2B5EF4-FFF2-40B4-BE49-F238E27FC236}">
                <a16:creationId xmlns:a16="http://schemas.microsoft.com/office/drawing/2014/main" id="{31BCA8DC-F97C-839A-8C7F-818BB42C4E74}"/>
              </a:ext>
            </a:extLst>
          </p:cNvPr>
          <p:cNvPicPr>
            <a:picLocks noChangeAspect="1"/>
          </p:cNvPicPr>
          <p:nvPr/>
        </p:nvPicPr>
        <p:blipFill>
          <a:blip r:embed="rId3"/>
          <a:stretch>
            <a:fillRect/>
          </a:stretch>
        </p:blipFill>
        <p:spPr>
          <a:xfrm>
            <a:off x="3082403" y="2051892"/>
            <a:ext cx="7772400" cy="3281963"/>
          </a:xfrm>
          <a:prstGeom prst="rect">
            <a:avLst/>
          </a:prstGeom>
        </p:spPr>
      </p:pic>
      <p:sp>
        <p:nvSpPr>
          <p:cNvPr id="3" name="TextBox 2">
            <a:extLst>
              <a:ext uri="{FF2B5EF4-FFF2-40B4-BE49-F238E27FC236}">
                <a16:creationId xmlns:a16="http://schemas.microsoft.com/office/drawing/2014/main" id="{56A823D4-BF59-8CC9-027C-18BD75ECE080}"/>
              </a:ext>
            </a:extLst>
          </p:cNvPr>
          <p:cNvSpPr txBox="1"/>
          <p:nvPr/>
        </p:nvSpPr>
        <p:spPr>
          <a:xfrm>
            <a:off x="2442613" y="6211670"/>
            <a:ext cx="9051980" cy="461665"/>
          </a:xfrm>
          <a:prstGeom prst="rect">
            <a:avLst/>
          </a:prstGeom>
          <a:noFill/>
        </p:spPr>
        <p:txBody>
          <a:bodyPr wrap="square" rtlCol="0">
            <a:spAutoFit/>
          </a:bodyPr>
          <a:lstStyle/>
          <a:p>
            <a:r>
              <a:rPr lang="en-US" sz="1200" dirty="0"/>
              <a:t>Zhang, Q., Wu, C., Kahana, A., Kim, Y., Li, Y., </a:t>
            </a:r>
            <a:r>
              <a:rPr lang="en-US" sz="1200" dirty="0" err="1"/>
              <a:t>Karniadakis</a:t>
            </a:r>
            <a:r>
              <a:rPr lang="en-US" sz="1200" dirty="0"/>
              <a:t>, G. E., &amp; Panda, P. (2023). Artificial to spiking neural networks conversion for scientific machine learning. </a:t>
            </a:r>
            <a:r>
              <a:rPr lang="en-US" sz="1200" dirty="0" err="1"/>
              <a:t>arXiv</a:t>
            </a:r>
            <a:r>
              <a:rPr lang="en-US" sz="1200" dirty="0"/>
              <a:t>. https://</a:t>
            </a:r>
            <a:r>
              <a:rPr lang="en-US" sz="1200" dirty="0" err="1"/>
              <a:t>arxiv.org</a:t>
            </a:r>
            <a:r>
              <a:rPr lang="en-US" sz="1200" dirty="0"/>
              <a:t>/abs/2308.16372</a:t>
            </a:r>
          </a:p>
        </p:txBody>
      </p:sp>
    </p:spTree>
    <p:extLst>
      <p:ext uri="{BB962C8B-B14F-4D97-AF65-F5344CB8AC3E}">
        <p14:creationId xmlns:p14="http://schemas.microsoft.com/office/powerpoint/2010/main" val="3101887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E5D1D-E6E2-938C-F75E-0AD377FA1195}"/>
              </a:ext>
            </a:extLst>
          </p:cNvPr>
          <p:cNvSpPr>
            <a:spLocks noGrp="1"/>
          </p:cNvSpPr>
          <p:nvPr>
            <p:ph type="title"/>
          </p:nvPr>
        </p:nvSpPr>
        <p:spPr/>
        <p:txBody>
          <a:bodyPr>
            <a:noAutofit/>
          </a:bodyPr>
          <a:lstStyle/>
          <a:p>
            <a:r>
              <a:rPr lang="en-US" dirty="0"/>
              <a:t>ANN-SNN Conversion: Results</a:t>
            </a:r>
          </a:p>
        </p:txBody>
      </p:sp>
      <p:sp>
        <p:nvSpPr>
          <p:cNvPr id="4" name="TextBox 3">
            <a:extLst>
              <a:ext uri="{FF2B5EF4-FFF2-40B4-BE49-F238E27FC236}">
                <a16:creationId xmlns:a16="http://schemas.microsoft.com/office/drawing/2014/main" id="{F63D8C1A-DB71-9EA3-D7CA-2CA525D6ECB9}"/>
              </a:ext>
            </a:extLst>
          </p:cNvPr>
          <p:cNvSpPr txBox="1"/>
          <p:nvPr/>
        </p:nvSpPr>
        <p:spPr>
          <a:xfrm>
            <a:off x="2743200" y="1828921"/>
            <a:ext cx="8229600" cy="369332"/>
          </a:xfrm>
          <a:prstGeom prst="rect">
            <a:avLst/>
          </a:prstGeom>
          <a:noFill/>
        </p:spPr>
        <p:txBody>
          <a:bodyPr wrap="square" rtlCol="0">
            <a:spAutoFit/>
          </a:bodyPr>
          <a:lstStyle/>
          <a:p>
            <a:r>
              <a:rPr lang="en-US" dirty="0">
                <a:latin typeface="CMSS10"/>
              </a:rPr>
              <a:t>We train a PINN to solve the 2d Poisson equation: </a:t>
            </a:r>
            <a:endParaRPr lang="en-US" dirty="0"/>
          </a:p>
        </p:txBody>
      </p:sp>
      <p:pic>
        <p:nvPicPr>
          <p:cNvPr id="6" name="Picture 5">
            <a:extLst>
              <a:ext uri="{FF2B5EF4-FFF2-40B4-BE49-F238E27FC236}">
                <a16:creationId xmlns:a16="http://schemas.microsoft.com/office/drawing/2014/main" id="{6E79864E-D882-FAC8-2D63-2BD64FC9EAD0}"/>
              </a:ext>
            </a:extLst>
          </p:cNvPr>
          <p:cNvPicPr>
            <a:picLocks noChangeAspect="1"/>
          </p:cNvPicPr>
          <p:nvPr/>
        </p:nvPicPr>
        <p:blipFill>
          <a:blip r:embed="rId3"/>
          <a:stretch>
            <a:fillRect/>
          </a:stretch>
        </p:blipFill>
        <p:spPr>
          <a:xfrm>
            <a:off x="5217602" y="2198254"/>
            <a:ext cx="3280797" cy="1010809"/>
          </a:xfrm>
          <a:prstGeom prst="rect">
            <a:avLst/>
          </a:prstGeom>
        </p:spPr>
      </p:pic>
      <p:sp>
        <p:nvSpPr>
          <p:cNvPr id="15" name="TextBox 14">
            <a:extLst>
              <a:ext uri="{FF2B5EF4-FFF2-40B4-BE49-F238E27FC236}">
                <a16:creationId xmlns:a16="http://schemas.microsoft.com/office/drawing/2014/main" id="{F051183D-79A0-CD36-C20B-46B52E0F07F3}"/>
              </a:ext>
            </a:extLst>
          </p:cNvPr>
          <p:cNvSpPr txBox="1"/>
          <p:nvPr/>
        </p:nvSpPr>
        <p:spPr>
          <a:xfrm>
            <a:off x="2743200" y="3209062"/>
            <a:ext cx="8286564" cy="369332"/>
          </a:xfrm>
          <a:prstGeom prst="rect">
            <a:avLst/>
          </a:prstGeom>
          <a:noFill/>
        </p:spPr>
        <p:txBody>
          <a:bodyPr wrap="none" rtlCol="0">
            <a:spAutoFit/>
          </a:bodyPr>
          <a:lstStyle/>
          <a:p>
            <a:r>
              <a:rPr lang="en-US" dirty="0"/>
              <a:t>and here are the results from the original PINN and the converted SNN. We use T = 64.</a:t>
            </a:r>
          </a:p>
        </p:txBody>
      </p:sp>
      <p:pic>
        <p:nvPicPr>
          <p:cNvPr id="20" name="Picture 19">
            <a:extLst>
              <a:ext uri="{FF2B5EF4-FFF2-40B4-BE49-F238E27FC236}">
                <a16:creationId xmlns:a16="http://schemas.microsoft.com/office/drawing/2014/main" id="{1FC7B1A5-8147-006B-A7BD-A30A64C63B72}"/>
              </a:ext>
            </a:extLst>
          </p:cNvPr>
          <p:cNvPicPr>
            <a:picLocks noChangeAspect="1"/>
          </p:cNvPicPr>
          <p:nvPr/>
        </p:nvPicPr>
        <p:blipFill>
          <a:blip r:embed="rId4"/>
          <a:stretch>
            <a:fillRect/>
          </a:stretch>
        </p:blipFill>
        <p:spPr>
          <a:xfrm>
            <a:off x="3678472" y="3633133"/>
            <a:ext cx="6359057" cy="2254929"/>
          </a:xfrm>
          <a:prstGeom prst="rect">
            <a:avLst/>
          </a:prstGeom>
        </p:spPr>
      </p:pic>
      <p:sp>
        <p:nvSpPr>
          <p:cNvPr id="22" name="TextBox 21">
            <a:extLst>
              <a:ext uri="{FF2B5EF4-FFF2-40B4-BE49-F238E27FC236}">
                <a16:creationId xmlns:a16="http://schemas.microsoft.com/office/drawing/2014/main" id="{453691B5-10BC-36D0-07AB-0B5456E5069E}"/>
              </a:ext>
            </a:extLst>
          </p:cNvPr>
          <p:cNvSpPr txBox="1"/>
          <p:nvPr/>
        </p:nvSpPr>
        <p:spPr>
          <a:xfrm>
            <a:off x="3128370" y="5888062"/>
            <a:ext cx="7516225" cy="646331"/>
          </a:xfrm>
          <a:prstGeom prst="rect">
            <a:avLst/>
          </a:prstGeom>
          <a:noFill/>
        </p:spPr>
        <p:txBody>
          <a:bodyPr wrap="none" rtlCol="0">
            <a:spAutoFit/>
          </a:bodyPr>
          <a:lstStyle/>
          <a:p>
            <a:r>
              <a:rPr lang="en-US" dirty="0">
                <a:latin typeface="CMSS9"/>
              </a:rPr>
              <a:t>Solution of Poisson equation with PINN (ANN, left) and converted SNN (right). </a:t>
            </a:r>
            <a:endParaRPr lang="en-US" dirty="0"/>
          </a:p>
          <a:p>
            <a:endParaRPr lang="en-US" dirty="0"/>
          </a:p>
        </p:txBody>
      </p:sp>
    </p:spTree>
    <p:extLst>
      <p:ext uri="{BB962C8B-B14F-4D97-AF65-F5344CB8AC3E}">
        <p14:creationId xmlns:p14="http://schemas.microsoft.com/office/powerpoint/2010/main" val="1311268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BE3058-BBD5-3725-0241-8A68C6A2E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570AC9-05C8-AF1F-10A3-B05067B5F54D}"/>
              </a:ext>
            </a:extLst>
          </p:cNvPr>
          <p:cNvSpPr>
            <a:spLocks noGrp="1"/>
          </p:cNvSpPr>
          <p:nvPr>
            <p:ph type="title"/>
          </p:nvPr>
        </p:nvSpPr>
        <p:spPr/>
        <p:txBody>
          <a:bodyPr>
            <a:noAutofit/>
          </a:bodyPr>
          <a:lstStyle/>
          <a:p>
            <a:r>
              <a:rPr lang="en-US" dirty="0"/>
              <a:t>ANN-SNN Conversion: Results</a:t>
            </a:r>
          </a:p>
        </p:txBody>
      </p:sp>
      <p:sp>
        <p:nvSpPr>
          <p:cNvPr id="4" name="TextBox 3">
            <a:extLst>
              <a:ext uri="{FF2B5EF4-FFF2-40B4-BE49-F238E27FC236}">
                <a16:creationId xmlns:a16="http://schemas.microsoft.com/office/drawing/2014/main" id="{B69A65B4-D3DD-A587-01F7-8E055F94124B}"/>
              </a:ext>
            </a:extLst>
          </p:cNvPr>
          <p:cNvSpPr txBox="1"/>
          <p:nvPr/>
        </p:nvSpPr>
        <p:spPr>
          <a:xfrm>
            <a:off x="2739736" y="1825457"/>
            <a:ext cx="8229600" cy="369332"/>
          </a:xfrm>
          <a:prstGeom prst="rect">
            <a:avLst/>
          </a:prstGeom>
          <a:noFill/>
        </p:spPr>
        <p:txBody>
          <a:bodyPr wrap="square" rtlCol="0">
            <a:spAutoFit/>
          </a:bodyPr>
          <a:lstStyle/>
          <a:p>
            <a:r>
              <a:rPr lang="en-US" dirty="0">
                <a:latin typeface="CMSS10"/>
              </a:rPr>
              <a:t>We train a PINN to solve the Burgers equation: </a:t>
            </a:r>
            <a:endParaRPr lang="en-US" dirty="0"/>
          </a:p>
        </p:txBody>
      </p:sp>
      <p:sp>
        <p:nvSpPr>
          <p:cNvPr id="15" name="TextBox 14">
            <a:extLst>
              <a:ext uri="{FF2B5EF4-FFF2-40B4-BE49-F238E27FC236}">
                <a16:creationId xmlns:a16="http://schemas.microsoft.com/office/drawing/2014/main" id="{848F81A6-CCFF-7D98-3D30-AD9D5FC5D331}"/>
              </a:ext>
            </a:extLst>
          </p:cNvPr>
          <p:cNvSpPr txBox="1"/>
          <p:nvPr/>
        </p:nvSpPr>
        <p:spPr>
          <a:xfrm>
            <a:off x="2739736" y="3205599"/>
            <a:ext cx="7901394" cy="646331"/>
          </a:xfrm>
          <a:prstGeom prst="rect">
            <a:avLst/>
          </a:prstGeom>
          <a:noFill/>
        </p:spPr>
        <p:txBody>
          <a:bodyPr wrap="square" rtlCol="0">
            <a:spAutoFit/>
          </a:bodyPr>
          <a:lstStyle/>
          <a:p>
            <a:r>
              <a:rPr lang="en-US" dirty="0"/>
              <a:t>where </a:t>
            </a:r>
            <a:r>
              <a:rPr lang="el-GR" dirty="0"/>
              <a:t>ν = 0.01. </a:t>
            </a:r>
            <a:r>
              <a:rPr lang="en-US" dirty="0"/>
              <a:t>Here are the results from the original Separable PINN and the converted SNN. We use T = 128.</a:t>
            </a:r>
          </a:p>
        </p:txBody>
      </p:sp>
      <p:sp>
        <p:nvSpPr>
          <p:cNvPr id="22" name="TextBox 21">
            <a:extLst>
              <a:ext uri="{FF2B5EF4-FFF2-40B4-BE49-F238E27FC236}">
                <a16:creationId xmlns:a16="http://schemas.microsoft.com/office/drawing/2014/main" id="{20CC110C-F68B-4957-67FC-6ACCD40918F1}"/>
              </a:ext>
            </a:extLst>
          </p:cNvPr>
          <p:cNvSpPr txBox="1"/>
          <p:nvPr/>
        </p:nvSpPr>
        <p:spPr>
          <a:xfrm>
            <a:off x="3124906" y="5884597"/>
            <a:ext cx="7516609" cy="369332"/>
          </a:xfrm>
          <a:prstGeom prst="rect">
            <a:avLst/>
          </a:prstGeom>
          <a:noFill/>
        </p:spPr>
        <p:txBody>
          <a:bodyPr wrap="none" rtlCol="0">
            <a:spAutoFit/>
          </a:bodyPr>
          <a:lstStyle/>
          <a:p>
            <a:r>
              <a:rPr lang="en-US" dirty="0">
                <a:latin typeface="CMSS9"/>
              </a:rPr>
              <a:t>Solution of Burgers equation with PINN (ANN, left) and converted SNN (right). </a:t>
            </a:r>
            <a:endParaRPr lang="en-US" dirty="0"/>
          </a:p>
        </p:txBody>
      </p:sp>
      <p:pic>
        <p:nvPicPr>
          <p:cNvPr id="3" name="Picture 2">
            <a:extLst>
              <a:ext uri="{FF2B5EF4-FFF2-40B4-BE49-F238E27FC236}">
                <a16:creationId xmlns:a16="http://schemas.microsoft.com/office/drawing/2014/main" id="{C78E5B0D-FB03-9B7A-8B02-8BBD0CBD6B6B}"/>
              </a:ext>
            </a:extLst>
          </p:cNvPr>
          <p:cNvPicPr>
            <a:picLocks noChangeAspect="1"/>
          </p:cNvPicPr>
          <p:nvPr/>
        </p:nvPicPr>
        <p:blipFill>
          <a:blip r:embed="rId3"/>
          <a:stretch>
            <a:fillRect/>
          </a:stretch>
        </p:blipFill>
        <p:spPr>
          <a:xfrm>
            <a:off x="4696750" y="2125236"/>
            <a:ext cx="4315570" cy="1149916"/>
          </a:xfrm>
          <a:prstGeom prst="rect">
            <a:avLst/>
          </a:prstGeom>
        </p:spPr>
      </p:pic>
      <p:pic>
        <p:nvPicPr>
          <p:cNvPr id="5" name="Picture 4">
            <a:extLst>
              <a:ext uri="{FF2B5EF4-FFF2-40B4-BE49-F238E27FC236}">
                <a16:creationId xmlns:a16="http://schemas.microsoft.com/office/drawing/2014/main" id="{763E6147-3928-34DD-84DF-80BCDDE6B5F9}"/>
              </a:ext>
            </a:extLst>
          </p:cNvPr>
          <p:cNvPicPr>
            <a:picLocks noChangeAspect="1"/>
          </p:cNvPicPr>
          <p:nvPr/>
        </p:nvPicPr>
        <p:blipFill>
          <a:blip r:embed="rId4"/>
          <a:stretch>
            <a:fillRect/>
          </a:stretch>
        </p:blipFill>
        <p:spPr>
          <a:xfrm>
            <a:off x="3948227" y="3851930"/>
            <a:ext cx="5484412" cy="1985999"/>
          </a:xfrm>
          <a:prstGeom prst="rect">
            <a:avLst/>
          </a:prstGeom>
        </p:spPr>
      </p:pic>
    </p:spTree>
    <p:extLst>
      <p:ext uri="{BB962C8B-B14F-4D97-AF65-F5344CB8AC3E}">
        <p14:creationId xmlns:p14="http://schemas.microsoft.com/office/powerpoint/2010/main" val="2575377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73D1C-95EA-FE86-0EC9-8E6BC4622E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2EC3FB-6660-1B2E-66CC-F4DDF1628DE5}"/>
              </a:ext>
            </a:extLst>
          </p:cNvPr>
          <p:cNvSpPr>
            <a:spLocks noGrp="1"/>
          </p:cNvSpPr>
          <p:nvPr>
            <p:ph type="title"/>
          </p:nvPr>
        </p:nvSpPr>
        <p:spPr/>
        <p:txBody>
          <a:bodyPr>
            <a:noAutofit/>
          </a:bodyPr>
          <a:lstStyle/>
          <a:p>
            <a:r>
              <a:rPr lang="en-US" dirty="0"/>
              <a:t>ANN-SNN Conversion: Results</a:t>
            </a:r>
          </a:p>
        </p:txBody>
      </p:sp>
      <p:sp>
        <p:nvSpPr>
          <p:cNvPr id="4" name="TextBox 3">
            <a:extLst>
              <a:ext uri="{FF2B5EF4-FFF2-40B4-BE49-F238E27FC236}">
                <a16:creationId xmlns:a16="http://schemas.microsoft.com/office/drawing/2014/main" id="{02BA44AF-3485-F8A0-17E0-15795AEED0FB}"/>
              </a:ext>
            </a:extLst>
          </p:cNvPr>
          <p:cNvSpPr txBox="1"/>
          <p:nvPr/>
        </p:nvSpPr>
        <p:spPr>
          <a:xfrm>
            <a:off x="2739736" y="1825457"/>
            <a:ext cx="8229600" cy="369332"/>
          </a:xfrm>
          <a:prstGeom prst="rect">
            <a:avLst/>
          </a:prstGeom>
          <a:noFill/>
        </p:spPr>
        <p:txBody>
          <a:bodyPr wrap="square" rtlCol="0">
            <a:spAutoFit/>
          </a:bodyPr>
          <a:lstStyle/>
          <a:p>
            <a:r>
              <a:rPr lang="en-US" dirty="0">
                <a:latin typeface="CMSS10"/>
              </a:rPr>
              <a:t>We train a PINN to solve the 10,000-dim Sine-Gordon equation: </a:t>
            </a:r>
            <a:endParaRPr lang="en-US" dirty="0"/>
          </a:p>
        </p:txBody>
      </p:sp>
      <p:sp>
        <p:nvSpPr>
          <p:cNvPr id="15" name="TextBox 14">
            <a:extLst>
              <a:ext uri="{FF2B5EF4-FFF2-40B4-BE49-F238E27FC236}">
                <a16:creationId xmlns:a16="http://schemas.microsoft.com/office/drawing/2014/main" id="{7C15F4D6-3DD0-1DBE-6FC8-4A9B021E3B39}"/>
              </a:ext>
            </a:extLst>
          </p:cNvPr>
          <p:cNvSpPr txBox="1"/>
          <p:nvPr/>
        </p:nvSpPr>
        <p:spPr>
          <a:xfrm>
            <a:off x="2739736" y="3205598"/>
            <a:ext cx="7901394" cy="369332"/>
          </a:xfrm>
          <a:prstGeom prst="rect">
            <a:avLst/>
          </a:prstGeom>
          <a:noFill/>
        </p:spPr>
        <p:txBody>
          <a:bodyPr wrap="square" rtlCol="0">
            <a:spAutoFit/>
          </a:bodyPr>
          <a:lstStyle/>
          <a:p>
            <a:r>
              <a:rPr lang="en-US" dirty="0">
                <a:latin typeface="CMSS10"/>
              </a:rPr>
              <a:t>and here are the results from PINN (ANN) and converted SNN. We use </a:t>
            </a:r>
            <a:r>
              <a:rPr lang="en-US" dirty="0">
                <a:latin typeface="CMMI10"/>
              </a:rPr>
              <a:t>T </a:t>
            </a:r>
            <a:r>
              <a:rPr lang="en-US" dirty="0">
                <a:latin typeface="CMR10"/>
              </a:rPr>
              <a:t>= 64</a:t>
            </a:r>
            <a:r>
              <a:rPr lang="en-US" dirty="0">
                <a:latin typeface="CMSS10"/>
              </a:rPr>
              <a:t>. </a:t>
            </a:r>
            <a:endParaRPr lang="en-US" dirty="0"/>
          </a:p>
        </p:txBody>
      </p:sp>
      <p:sp>
        <p:nvSpPr>
          <p:cNvPr id="22" name="TextBox 21">
            <a:extLst>
              <a:ext uri="{FF2B5EF4-FFF2-40B4-BE49-F238E27FC236}">
                <a16:creationId xmlns:a16="http://schemas.microsoft.com/office/drawing/2014/main" id="{7CDF4984-B924-CD44-9622-37514826360F}"/>
              </a:ext>
            </a:extLst>
          </p:cNvPr>
          <p:cNvSpPr txBox="1"/>
          <p:nvPr/>
        </p:nvSpPr>
        <p:spPr>
          <a:xfrm>
            <a:off x="2803112" y="5884598"/>
            <a:ext cx="8102849" cy="646331"/>
          </a:xfrm>
          <a:prstGeom prst="rect">
            <a:avLst/>
          </a:prstGeom>
          <a:noFill/>
        </p:spPr>
        <p:txBody>
          <a:bodyPr wrap="square" rtlCol="0">
            <a:spAutoFit/>
          </a:bodyPr>
          <a:lstStyle/>
          <a:p>
            <a:r>
              <a:rPr lang="en-US" dirty="0">
                <a:latin typeface="CMSS9"/>
              </a:rPr>
              <a:t>Scatter plot of the 10,000-dim Sine-Gordon equation solutions. The x-axis represents PINN (ANN) solution and the y-axis represents the converted SNN solution. </a:t>
            </a:r>
            <a:endParaRPr lang="en-US" dirty="0"/>
          </a:p>
        </p:txBody>
      </p:sp>
      <p:pic>
        <p:nvPicPr>
          <p:cNvPr id="6" name="Picture 5">
            <a:extLst>
              <a:ext uri="{FF2B5EF4-FFF2-40B4-BE49-F238E27FC236}">
                <a16:creationId xmlns:a16="http://schemas.microsoft.com/office/drawing/2014/main" id="{344AFA5F-CD7C-D529-C961-AE8A299F4A9F}"/>
              </a:ext>
            </a:extLst>
          </p:cNvPr>
          <p:cNvPicPr>
            <a:picLocks noChangeAspect="1"/>
          </p:cNvPicPr>
          <p:nvPr/>
        </p:nvPicPr>
        <p:blipFill>
          <a:blip r:embed="rId3"/>
          <a:stretch>
            <a:fillRect/>
          </a:stretch>
        </p:blipFill>
        <p:spPr>
          <a:xfrm>
            <a:off x="4684824" y="2294023"/>
            <a:ext cx="4339424" cy="812340"/>
          </a:xfrm>
          <a:prstGeom prst="rect">
            <a:avLst/>
          </a:prstGeom>
        </p:spPr>
      </p:pic>
      <p:pic>
        <p:nvPicPr>
          <p:cNvPr id="7" name="Picture 6">
            <a:extLst>
              <a:ext uri="{FF2B5EF4-FFF2-40B4-BE49-F238E27FC236}">
                <a16:creationId xmlns:a16="http://schemas.microsoft.com/office/drawing/2014/main" id="{4274A35B-D84B-53B5-0FA3-04C4E35877AD}"/>
              </a:ext>
            </a:extLst>
          </p:cNvPr>
          <p:cNvPicPr>
            <a:picLocks noChangeAspect="1"/>
          </p:cNvPicPr>
          <p:nvPr/>
        </p:nvPicPr>
        <p:blipFill>
          <a:blip r:embed="rId4"/>
          <a:stretch>
            <a:fillRect/>
          </a:stretch>
        </p:blipFill>
        <p:spPr>
          <a:xfrm>
            <a:off x="5537908" y="3557806"/>
            <a:ext cx="2305050" cy="2222500"/>
          </a:xfrm>
          <a:prstGeom prst="rect">
            <a:avLst/>
          </a:prstGeom>
        </p:spPr>
      </p:pic>
    </p:spTree>
    <p:extLst>
      <p:ext uri="{BB962C8B-B14F-4D97-AF65-F5344CB8AC3E}">
        <p14:creationId xmlns:p14="http://schemas.microsoft.com/office/powerpoint/2010/main" val="2533186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E5D1D-E6E2-938C-F75E-0AD377FA1195}"/>
              </a:ext>
            </a:extLst>
          </p:cNvPr>
          <p:cNvSpPr>
            <a:spLocks noGrp="1"/>
          </p:cNvSpPr>
          <p:nvPr>
            <p:ph type="title"/>
          </p:nvPr>
        </p:nvSpPr>
        <p:spPr/>
        <p:txBody>
          <a:bodyPr/>
          <a:lstStyle/>
          <a:p>
            <a:r>
              <a:rPr lang="en-US" dirty="0"/>
              <a:t>ANN-SNN Conversion: </a:t>
            </a:r>
            <a:r>
              <a:rPr lang="en-US" dirty="0" err="1"/>
              <a:t>DeepONet</a:t>
            </a:r>
            <a:endParaRPr lang="en-US" dirty="0"/>
          </a:p>
        </p:txBody>
      </p:sp>
      <p:sp>
        <p:nvSpPr>
          <p:cNvPr id="7" name="TextBox 6">
            <a:extLst>
              <a:ext uri="{FF2B5EF4-FFF2-40B4-BE49-F238E27FC236}">
                <a16:creationId xmlns:a16="http://schemas.microsoft.com/office/drawing/2014/main" id="{D04B83CE-5528-BF2E-ACBB-CA1457960265}"/>
              </a:ext>
            </a:extLst>
          </p:cNvPr>
          <p:cNvSpPr txBox="1"/>
          <p:nvPr/>
        </p:nvSpPr>
        <p:spPr>
          <a:xfrm>
            <a:off x="2739737" y="1825956"/>
            <a:ext cx="8229600" cy="1200329"/>
          </a:xfrm>
          <a:prstGeom prst="rect">
            <a:avLst/>
          </a:prstGeom>
          <a:noFill/>
        </p:spPr>
        <p:txBody>
          <a:bodyPr wrap="square">
            <a:spAutoFit/>
          </a:bodyPr>
          <a:lstStyle/>
          <a:p>
            <a:r>
              <a:rPr lang="en-US" dirty="0"/>
              <a:t>We can further convert the </a:t>
            </a:r>
            <a:r>
              <a:rPr lang="en-US" dirty="0" err="1"/>
              <a:t>DeepONet</a:t>
            </a:r>
            <a:r>
              <a:rPr lang="en-US" dirty="0"/>
              <a:t> by the following two-step procedure:</a:t>
            </a:r>
          </a:p>
          <a:p>
            <a:pPr marL="285750" indent="-285750">
              <a:buFont typeface="Arial" panose="020B0604020202020204" pitchFamily="34" charset="0"/>
              <a:buChar char="•"/>
            </a:pPr>
            <a:r>
              <a:rPr lang="en-US" dirty="0"/>
              <a:t>Converting the branch and trunk network separately</a:t>
            </a:r>
          </a:p>
          <a:p>
            <a:pPr marL="285750" indent="-285750">
              <a:buFont typeface="Arial" panose="020B0604020202020204" pitchFamily="34" charset="0"/>
              <a:buChar char="•"/>
            </a:pPr>
            <a:r>
              <a:rPr lang="en-US" dirty="0"/>
              <a:t>Surrogate training on the whole network to finetune the weights.</a:t>
            </a:r>
          </a:p>
          <a:p>
            <a:r>
              <a:rPr lang="en-US" dirty="0"/>
              <a:t>Here are the results of the spiking </a:t>
            </a:r>
            <a:r>
              <a:rPr lang="en-US" dirty="0" err="1"/>
              <a:t>DeepONet</a:t>
            </a:r>
            <a:r>
              <a:rPr lang="en-US" dirty="0"/>
              <a:t> by floating point simulation.</a:t>
            </a:r>
          </a:p>
        </p:txBody>
      </p:sp>
      <p:pic>
        <p:nvPicPr>
          <p:cNvPr id="8" name="Picture 7">
            <a:extLst>
              <a:ext uri="{FF2B5EF4-FFF2-40B4-BE49-F238E27FC236}">
                <a16:creationId xmlns:a16="http://schemas.microsoft.com/office/drawing/2014/main" id="{419212D2-CE59-A0DA-8E1F-F1DAE534172F}"/>
              </a:ext>
            </a:extLst>
          </p:cNvPr>
          <p:cNvPicPr>
            <a:picLocks noChangeAspect="1"/>
          </p:cNvPicPr>
          <p:nvPr/>
        </p:nvPicPr>
        <p:blipFill>
          <a:blip r:embed="rId2"/>
          <a:stretch>
            <a:fillRect/>
          </a:stretch>
        </p:blipFill>
        <p:spPr>
          <a:xfrm>
            <a:off x="2968337" y="3463607"/>
            <a:ext cx="7772400" cy="1987909"/>
          </a:xfrm>
          <a:prstGeom prst="rect">
            <a:avLst/>
          </a:prstGeom>
        </p:spPr>
      </p:pic>
      <p:sp>
        <p:nvSpPr>
          <p:cNvPr id="9" name="TextBox 8">
            <a:extLst>
              <a:ext uri="{FF2B5EF4-FFF2-40B4-BE49-F238E27FC236}">
                <a16:creationId xmlns:a16="http://schemas.microsoft.com/office/drawing/2014/main" id="{01DAA4E0-0CC2-5672-BF9E-A387CC79A6F1}"/>
              </a:ext>
            </a:extLst>
          </p:cNvPr>
          <p:cNvSpPr txBox="1"/>
          <p:nvPr/>
        </p:nvSpPr>
        <p:spPr>
          <a:xfrm>
            <a:off x="3858282" y="5707327"/>
            <a:ext cx="5997989" cy="646331"/>
          </a:xfrm>
          <a:prstGeom prst="rect">
            <a:avLst/>
          </a:prstGeom>
          <a:noFill/>
        </p:spPr>
        <p:txBody>
          <a:bodyPr wrap="none" rtlCol="0">
            <a:spAutoFit/>
          </a:bodyPr>
          <a:lstStyle/>
          <a:p>
            <a:r>
              <a:rPr lang="en-US" dirty="0">
                <a:latin typeface="CMSS9"/>
              </a:rPr>
              <a:t>Results of the spiking </a:t>
            </a:r>
            <a:r>
              <a:rPr lang="en-US" dirty="0" err="1">
                <a:latin typeface="CMSS9"/>
              </a:rPr>
              <a:t>DeepONet</a:t>
            </a:r>
            <a:r>
              <a:rPr lang="en-US" dirty="0">
                <a:latin typeface="CMSS9"/>
              </a:rPr>
              <a:t> solving 1D Poisson equation. </a:t>
            </a:r>
            <a:endParaRPr lang="en-US" dirty="0"/>
          </a:p>
          <a:p>
            <a:endParaRPr lang="en-US" dirty="0"/>
          </a:p>
        </p:txBody>
      </p:sp>
    </p:spTree>
    <p:extLst>
      <p:ext uri="{BB962C8B-B14F-4D97-AF65-F5344CB8AC3E}">
        <p14:creationId xmlns:p14="http://schemas.microsoft.com/office/powerpoint/2010/main" val="36064952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67F5D-2AF1-3D95-60F3-F05808F37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58D543-C313-3D59-B0FB-84CAAA4A2F3C}"/>
              </a:ext>
            </a:extLst>
          </p:cNvPr>
          <p:cNvSpPr>
            <a:spLocks noGrp="1"/>
          </p:cNvSpPr>
          <p:nvPr>
            <p:ph type="title"/>
          </p:nvPr>
        </p:nvSpPr>
        <p:spPr/>
        <p:txBody>
          <a:bodyPr>
            <a:normAutofit/>
          </a:bodyPr>
          <a:lstStyle/>
          <a:p>
            <a:r>
              <a:rPr lang="en-US" dirty="0"/>
              <a:t>Overview</a:t>
            </a:r>
          </a:p>
        </p:txBody>
      </p:sp>
      <p:sp>
        <p:nvSpPr>
          <p:cNvPr id="8" name="Content Placeholder 7">
            <a:extLst>
              <a:ext uri="{FF2B5EF4-FFF2-40B4-BE49-F238E27FC236}">
                <a16:creationId xmlns:a16="http://schemas.microsoft.com/office/drawing/2014/main" id="{8342C510-E718-1E8F-5D59-43BB9A24C73E}"/>
              </a:ext>
            </a:extLst>
          </p:cNvPr>
          <p:cNvSpPr>
            <a:spLocks noGrp="1"/>
          </p:cNvSpPr>
          <p:nvPr>
            <p:ph type="body" sz="quarter" idx="10"/>
          </p:nvPr>
        </p:nvSpPr>
        <p:spPr/>
        <p:txBody>
          <a:bodyPr>
            <a:normAutofit/>
          </a:bodyPr>
          <a:lstStyle/>
          <a:p>
            <a:pPr>
              <a:spcAft>
                <a:spcPts val="600"/>
              </a:spcAft>
            </a:pPr>
            <a:r>
              <a:rPr lang="en-US" sz="2000" dirty="0">
                <a:solidFill>
                  <a:schemeClr val="tx1"/>
                </a:solidFill>
              </a:rPr>
              <a:t>Approach 1: Train with ANN, infer with SNN</a:t>
            </a:r>
          </a:p>
          <a:p>
            <a:pPr lvl="1">
              <a:spcAft>
                <a:spcPts val="600"/>
              </a:spcAft>
            </a:pPr>
            <a:r>
              <a:rPr lang="en-US" sz="2000" dirty="0"/>
              <a:t>ANN-SNN Conversion with calibration (Yuhang, Yale)</a:t>
            </a:r>
          </a:p>
          <a:p>
            <a:pPr lvl="1">
              <a:spcAft>
                <a:spcPts val="600"/>
              </a:spcAft>
            </a:pPr>
            <a:r>
              <a:rPr lang="en-US" sz="2000" dirty="0"/>
              <a:t>Applications to PINN (including high-dimensional problems) and </a:t>
            </a:r>
            <a:r>
              <a:rPr lang="en-US" sz="2000" dirty="0" err="1"/>
              <a:t>DeepONet</a:t>
            </a:r>
            <a:endParaRPr lang="en-US" sz="2000" dirty="0"/>
          </a:p>
          <a:p>
            <a:pPr lvl="1">
              <a:spcAft>
                <a:spcPts val="600"/>
              </a:spcAft>
            </a:pPr>
            <a:r>
              <a:rPr lang="en-US" sz="2000" dirty="0"/>
              <a:t>Implementation on neuromorphic hardware (Brad, Sandia)</a:t>
            </a:r>
          </a:p>
          <a:p>
            <a:pPr>
              <a:spcAft>
                <a:spcPts val="600"/>
              </a:spcAft>
            </a:pPr>
            <a:r>
              <a:rPr lang="en-US" sz="2000" dirty="0"/>
              <a:t>Approach 2: Train with SNN, infer with SNN</a:t>
            </a:r>
          </a:p>
          <a:p>
            <a:pPr lvl="1">
              <a:spcAft>
                <a:spcPts val="600"/>
              </a:spcAft>
            </a:pPr>
            <a:r>
              <a:rPr lang="en-US" sz="2000" dirty="0"/>
              <a:t>End-to-end spiking training</a:t>
            </a:r>
          </a:p>
          <a:p>
            <a:pPr lvl="1">
              <a:spcAft>
                <a:spcPts val="600"/>
              </a:spcAft>
            </a:pPr>
            <a:r>
              <a:rPr lang="en-US" sz="2000" dirty="0"/>
              <a:t>Randomized Forward-mode Gradient Estimation (</a:t>
            </a:r>
            <a:r>
              <a:rPr lang="en-US" sz="2000" dirty="0" err="1"/>
              <a:t>Ruyin</a:t>
            </a:r>
            <a:r>
              <a:rPr lang="en-US" sz="2000" dirty="0"/>
              <a:t>, Brown)</a:t>
            </a:r>
          </a:p>
        </p:txBody>
      </p:sp>
    </p:spTree>
    <p:extLst>
      <p:ext uri="{BB962C8B-B14F-4D97-AF65-F5344CB8AC3E}">
        <p14:creationId xmlns:p14="http://schemas.microsoft.com/office/powerpoint/2010/main" val="106444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91D521-D80B-5858-7A7A-62A57BFACE0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660242-A650-B873-CC40-16C001464226}"/>
              </a:ext>
            </a:extLst>
          </p:cNvPr>
          <p:cNvSpPr>
            <a:spLocks noGrp="1"/>
          </p:cNvSpPr>
          <p:nvPr>
            <p:ph type="title"/>
          </p:nvPr>
        </p:nvSpPr>
        <p:spPr/>
        <p:txBody>
          <a:bodyPr>
            <a:noAutofit/>
          </a:bodyPr>
          <a:lstStyle/>
          <a:p>
            <a:r>
              <a:rPr lang="en-US" sz="2800" dirty="0"/>
              <a:t>Randomized Forward-Mode Gradient Estimation</a:t>
            </a:r>
          </a:p>
        </p:txBody>
      </p:sp>
      <p:sp>
        <p:nvSpPr>
          <p:cNvPr id="4" name="TextBox 3">
            <a:extLst>
              <a:ext uri="{FF2B5EF4-FFF2-40B4-BE49-F238E27FC236}">
                <a16:creationId xmlns:a16="http://schemas.microsoft.com/office/drawing/2014/main" id="{FC43439E-C90D-3464-2F38-0491DCD1CC96}"/>
              </a:ext>
            </a:extLst>
          </p:cNvPr>
          <p:cNvSpPr txBox="1"/>
          <p:nvPr/>
        </p:nvSpPr>
        <p:spPr>
          <a:xfrm>
            <a:off x="2447073" y="1830787"/>
            <a:ext cx="8336943" cy="1754326"/>
          </a:xfrm>
          <a:prstGeom prst="rect">
            <a:avLst/>
          </a:prstGeom>
          <a:noFill/>
        </p:spPr>
        <p:txBody>
          <a:bodyPr wrap="square" rtlCol="0">
            <a:spAutoFit/>
          </a:bodyPr>
          <a:lstStyle/>
          <a:p>
            <a:r>
              <a:rPr lang="en-US" dirty="0">
                <a:latin typeface="CMSS10"/>
              </a:rPr>
              <a:t>By utilizing </a:t>
            </a:r>
          </a:p>
          <a:p>
            <a:pPr marL="285750" indent="-285750">
              <a:buFont typeface="Arial" panose="020B0604020202020204" pitchFamily="34" charset="0"/>
              <a:buChar char="•"/>
            </a:pPr>
            <a:r>
              <a:rPr lang="en-US" dirty="0">
                <a:latin typeface="CMSS10"/>
              </a:rPr>
              <a:t>efficient forward mode automatic differentiation (AD)</a:t>
            </a:r>
          </a:p>
          <a:p>
            <a:pPr marL="285750" indent="-285750">
              <a:buFont typeface="Arial" panose="020B0604020202020204" pitchFamily="34" charset="0"/>
              <a:buChar char="•"/>
            </a:pPr>
            <a:r>
              <a:rPr lang="en-US" dirty="0">
                <a:latin typeface="CMSS10"/>
              </a:rPr>
              <a:t>parallel computing ability of neuromorphic hardware</a:t>
            </a:r>
          </a:p>
          <a:p>
            <a:r>
              <a:rPr lang="en-US" dirty="0">
                <a:latin typeface="CMSS10"/>
              </a:rPr>
              <a:t>we can estimate the gradient without back-propagation, and thus avoid the expensive surrogate training.</a:t>
            </a:r>
            <a:endParaRPr lang="en-US" dirty="0"/>
          </a:p>
          <a:p>
            <a:endParaRPr lang="en-US" dirty="0"/>
          </a:p>
        </p:txBody>
      </p:sp>
      <p:pic>
        <p:nvPicPr>
          <p:cNvPr id="7" name="Picture 6">
            <a:extLst>
              <a:ext uri="{FF2B5EF4-FFF2-40B4-BE49-F238E27FC236}">
                <a16:creationId xmlns:a16="http://schemas.microsoft.com/office/drawing/2014/main" id="{6EE87A27-7E34-3D07-BAE2-F7346E4148EA}"/>
              </a:ext>
            </a:extLst>
          </p:cNvPr>
          <p:cNvPicPr>
            <a:picLocks noChangeAspect="1"/>
          </p:cNvPicPr>
          <p:nvPr/>
        </p:nvPicPr>
        <p:blipFill>
          <a:blip r:embed="rId2"/>
          <a:stretch>
            <a:fillRect/>
          </a:stretch>
        </p:blipFill>
        <p:spPr>
          <a:xfrm>
            <a:off x="3873718" y="5039577"/>
            <a:ext cx="1714500" cy="838200"/>
          </a:xfrm>
          <a:prstGeom prst="rect">
            <a:avLst/>
          </a:prstGeom>
        </p:spPr>
      </p:pic>
      <p:pic>
        <p:nvPicPr>
          <p:cNvPr id="14" name="Picture 13">
            <a:extLst>
              <a:ext uri="{FF2B5EF4-FFF2-40B4-BE49-F238E27FC236}">
                <a16:creationId xmlns:a16="http://schemas.microsoft.com/office/drawing/2014/main" id="{02343884-5864-A988-3256-29C766E8CD71}"/>
              </a:ext>
            </a:extLst>
          </p:cNvPr>
          <p:cNvPicPr>
            <a:picLocks noChangeAspect="1"/>
          </p:cNvPicPr>
          <p:nvPr/>
        </p:nvPicPr>
        <p:blipFill>
          <a:blip r:embed="rId3"/>
          <a:stretch>
            <a:fillRect/>
          </a:stretch>
        </p:blipFill>
        <p:spPr>
          <a:xfrm>
            <a:off x="8897424" y="5672432"/>
            <a:ext cx="3019424" cy="646331"/>
          </a:xfrm>
          <a:prstGeom prst="rect">
            <a:avLst/>
          </a:prstGeom>
        </p:spPr>
      </p:pic>
      <p:pic>
        <p:nvPicPr>
          <p:cNvPr id="17" name="Picture 16">
            <a:extLst>
              <a:ext uri="{FF2B5EF4-FFF2-40B4-BE49-F238E27FC236}">
                <a16:creationId xmlns:a16="http://schemas.microsoft.com/office/drawing/2014/main" id="{14C6CCBB-A5B0-7027-CAA0-50A5E49387A9}"/>
              </a:ext>
            </a:extLst>
          </p:cNvPr>
          <p:cNvPicPr>
            <a:picLocks noChangeAspect="1"/>
          </p:cNvPicPr>
          <p:nvPr/>
        </p:nvPicPr>
        <p:blipFill>
          <a:blip r:embed="rId4"/>
          <a:stretch>
            <a:fillRect/>
          </a:stretch>
        </p:blipFill>
        <p:spPr>
          <a:xfrm>
            <a:off x="8737790" y="5118768"/>
            <a:ext cx="2866105" cy="691819"/>
          </a:xfrm>
          <a:prstGeom prst="rect">
            <a:avLst/>
          </a:prstGeom>
        </p:spPr>
      </p:pic>
      <p:sp>
        <p:nvSpPr>
          <p:cNvPr id="18" name="TextBox 17">
            <a:extLst>
              <a:ext uri="{FF2B5EF4-FFF2-40B4-BE49-F238E27FC236}">
                <a16:creationId xmlns:a16="http://schemas.microsoft.com/office/drawing/2014/main" id="{C258E18E-1705-A3F3-5C42-281C7EC315DA}"/>
              </a:ext>
            </a:extLst>
          </p:cNvPr>
          <p:cNvSpPr txBox="1"/>
          <p:nvPr/>
        </p:nvSpPr>
        <p:spPr>
          <a:xfrm>
            <a:off x="2197589" y="5200247"/>
            <a:ext cx="1718740" cy="369332"/>
          </a:xfrm>
          <a:prstGeom prst="rect">
            <a:avLst/>
          </a:prstGeom>
          <a:noFill/>
        </p:spPr>
        <p:txBody>
          <a:bodyPr wrap="none" rtlCol="0">
            <a:spAutoFit/>
          </a:bodyPr>
          <a:lstStyle/>
          <a:p>
            <a:r>
              <a:rPr lang="en-US" dirty="0"/>
              <a:t>Gradient (by BP)</a:t>
            </a:r>
          </a:p>
        </p:txBody>
      </p:sp>
      <p:sp>
        <p:nvSpPr>
          <p:cNvPr id="20" name="TextBox 19">
            <a:extLst>
              <a:ext uri="{FF2B5EF4-FFF2-40B4-BE49-F238E27FC236}">
                <a16:creationId xmlns:a16="http://schemas.microsoft.com/office/drawing/2014/main" id="{99B2610E-78B1-F88E-F4E0-6B46FE672AB6}"/>
              </a:ext>
            </a:extLst>
          </p:cNvPr>
          <p:cNvSpPr txBox="1"/>
          <p:nvPr/>
        </p:nvSpPr>
        <p:spPr>
          <a:xfrm>
            <a:off x="6245761" y="5159928"/>
            <a:ext cx="2492029" cy="369332"/>
          </a:xfrm>
          <a:prstGeom prst="rect">
            <a:avLst/>
          </a:prstGeom>
          <a:noFill/>
        </p:spPr>
        <p:txBody>
          <a:bodyPr wrap="none" rtlCol="0">
            <a:spAutoFit/>
          </a:bodyPr>
          <a:lstStyle/>
          <a:p>
            <a:r>
              <a:rPr lang="en-US" dirty="0"/>
              <a:t>RFG, global perturbation</a:t>
            </a:r>
          </a:p>
        </p:txBody>
      </p:sp>
      <p:sp>
        <p:nvSpPr>
          <p:cNvPr id="21" name="TextBox 20">
            <a:extLst>
              <a:ext uri="{FF2B5EF4-FFF2-40B4-BE49-F238E27FC236}">
                <a16:creationId xmlns:a16="http://schemas.microsoft.com/office/drawing/2014/main" id="{FED5F8E5-BD3C-ED80-191F-8EFF7668617A}"/>
              </a:ext>
            </a:extLst>
          </p:cNvPr>
          <p:cNvSpPr txBox="1"/>
          <p:nvPr/>
        </p:nvSpPr>
        <p:spPr>
          <a:xfrm>
            <a:off x="6245761" y="5672394"/>
            <a:ext cx="2866106" cy="646331"/>
          </a:xfrm>
          <a:prstGeom prst="rect">
            <a:avLst/>
          </a:prstGeom>
          <a:noFill/>
        </p:spPr>
        <p:txBody>
          <a:bodyPr wrap="none" rtlCol="0">
            <a:spAutoFit/>
          </a:bodyPr>
          <a:lstStyle/>
          <a:p>
            <a:r>
              <a:rPr lang="en-US" dirty="0"/>
              <a:t>RFG, layer-wise perturbation</a:t>
            </a:r>
          </a:p>
          <a:p>
            <a:endParaRPr lang="en-US" dirty="0"/>
          </a:p>
        </p:txBody>
      </p:sp>
      <p:pic>
        <p:nvPicPr>
          <p:cNvPr id="5" name="Picture 4">
            <a:extLst>
              <a:ext uri="{FF2B5EF4-FFF2-40B4-BE49-F238E27FC236}">
                <a16:creationId xmlns:a16="http://schemas.microsoft.com/office/drawing/2014/main" id="{3092D8E9-6F76-0FB4-321F-282DAB539B6E}"/>
              </a:ext>
            </a:extLst>
          </p:cNvPr>
          <p:cNvPicPr>
            <a:picLocks noChangeAspect="1"/>
          </p:cNvPicPr>
          <p:nvPr/>
        </p:nvPicPr>
        <p:blipFill>
          <a:blip r:embed="rId5"/>
          <a:stretch>
            <a:fillRect/>
          </a:stretch>
        </p:blipFill>
        <p:spPr>
          <a:xfrm>
            <a:off x="2197589" y="3592277"/>
            <a:ext cx="4663306" cy="1302164"/>
          </a:xfrm>
          <a:prstGeom prst="rect">
            <a:avLst/>
          </a:prstGeom>
        </p:spPr>
      </p:pic>
      <p:pic>
        <p:nvPicPr>
          <p:cNvPr id="8" name="Picture 7">
            <a:extLst>
              <a:ext uri="{FF2B5EF4-FFF2-40B4-BE49-F238E27FC236}">
                <a16:creationId xmlns:a16="http://schemas.microsoft.com/office/drawing/2014/main" id="{2AC94ADC-7D8C-2B25-F27D-97F5C6AFDF30}"/>
              </a:ext>
            </a:extLst>
          </p:cNvPr>
          <p:cNvPicPr>
            <a:picLocks noChangeAspect="1"/>
          </p:cNvPicPr>
          <p:nvPr/>
        </p:nvPicPr>
        <p:blipFill>
          <a:blip r:embed="rId6"/>
          <a:stretch>
            <a:fillRect/>
          </a:stretch>
        </p:blipFill>
        <p:spPr>
          <a:xfrm>
            <a:off x="5725112" y="3336747"/>
            <a:ext cx="5776267" cy="1702830"/>
          </a:xfrm>
          <a:prstGeom prst="rect">
            <a:avLst/>
          </a:prstGeom>
        </p:spPr>
      </p:pic>
      <p:sp>
        <p:nvSpPr>
          <p:cNvPr id="6" name="TextBox 5">
            <a:extLst>
              <a:ext uri="{FF2B5EF4-FFF2-40B4-BE49-F238E27FC236}">
                <a16:creationId xmlns:a16="http://schemas.microsoft.com/office/drawing/2014/main" id="{B7918533-9B8B-B7DF-DBB2-BDE4E83F5B74}"/>
              </a:ext>
            </a:extLst>
          </p:cNvPr>
          <p:cNvSpPr txBox="1"/>
          <p:nvPr/>
        </p:nvSpPr>
        <p:spPr>
          <a:xfrm>
            <a:off x="2197589" y="6183583"/>
            <a:ext cx="9406306" cy="461665"/>
          </a:xfrm>
          <a:prstGeom prst="rect">
            <a:avLst/>
          </a:prstGeom>
          <a:noFill/>
        </p:spPr>
        <p:txBody>
          <a:bodyPr wrap="square" rtlCol="0">
            <a:spAutoFit/>
          </a:bodyPr>
          <a:lstStyle/>
          <a:p>
            <a:r>
              <a:rPr lang="en-US" sz="1200" dirty="0"/>
              <a:t>Wan, R., Zhang, Q., &amp; </a:t>
            </a:r>
            <a:r>
              <a:rPr lang="en-US" sz="1200" dirty="0" err="1"/>
              <a:t>Karniadakis</a:t>
            </a:r>
            <a:r>
              <a:rPr lang="en-US" sz="1200" dirty="0"/>
              <a:t>, G. E. (2024). Randomized forward mode gradient for spiking neural networks in scientific machine learning. </a:t>
            </a:r>
            <a:r>
              <a:rPr lang="en-US" sz="1200" i="1" dirty="0" err="1"/>
              <a:t>arXiv</a:t>
            </a:r>
            <a:r>
              <a:rPr lang="en-US" sz="1200" dirty="0"/>
              <a:t>. </a:t>
            </a:r>
            <a:r>
              <a:rPr lang="en-US" sz="1200" dirty="0">
                <a:hlinkClick r:id="rId7"/>
              </a:rPr>
              <a:t>https://arxiv.org/abs/2411.07057</a:t>
            </a:r>
            <a:endParaRPr lang="en-US" sz="1200" dirty="0"/>
          </a:p>
        </p:txBody>
      </p:sp>
    </p:spTree>
    <p:extLst>
      <p:ext uri="{BB962C8B-B14F-4D97-AF65-F5344CB8AC3E}">
        <p14:creationId xmlns:p14="http://schemas.microsoft.com/office/powerpoint/2010/main" val="27252859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350E0-9DA9-F04B-28DE-8A5CA1FB812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5C8EC31-8220-E189-9626-5239BDC0FC0D}"/>
              </a:ext>
            </a:extLst>
          </p:cNvPr>
          <p:cNvSpPr txBox="1"/>
          <p:nvPr/>
        </p:nvSpPr>
        <p:spPr>
          <a:xfrm>
            <a:off x="2739737" y="1648812"/>
            <a:ext cx="8229600" cy="369332"/>
          </a:xfrm>
          <a:prstGeom prst="rect">
            <a:avLst/>
          </a:prstGeom>
          <a:noFill/>
        </p:spPr>
        <p:txBody>
          <a:bodyPr wrap="square" rtlCol="0">
            <a:spAutoFit/>
          </a:bodyPr>
          <a:lstStyle/>
          <a:p>
            <a:r>
              <a:rPr lang="en-US" dirty="0">
                <a:latin typeface="CMSS9"/>
              </a:rPr>
              <a:t>We solve the following equation</a:t>
            </a:r>
            <a:endParaRPr lang="en-US" dirty="0"/>
          </a:p>
        </p:txBody>
      </p:sp>
      <p:sp>
        <p:nvSpPr>
          <p:cNvPr id="15" name="TextBox 14">
            <a:extLst>
              <a:ext uri="{FF2B5EF4-FFF2-40B4-BE49-F238E27FC236}">
                <a16:creationId xmlns:a16="http://schemas.microsoft.com/office/drawing/2014/main" id="{53F779CD-2643-DB42-0EEB-7F71BDE51F3D}"/>
              </a:ext>
            </a:extLst>
          </p:cNvPr>
          <p:cNvSpPr txBox="1"/>
          <p:nvPr/>
        </p:nvSpPr>
        <p:spPr>
          <a:xfrm>
            <a:off x="2739737" y="2573429"/>
            <a:ext cx="8229600" cy="646331"/>
          </a:xfrm>
          <a:prstGeom prst="rect">
            <a:avLst/>
          </a:prstGeom>
          <a:noFill/>
        </p:spPr>
        <p:txBody>
          <a:bodyPr wrap="square" rtlCol="0">
            <a:spAutoFit/>
          </a:bodyPr>
          <a:lstStyle/>
          <a:p>
            <a:r>
              <a:rPr lang="en-US" dirty="0">
                <a:latin typeface="CMSS9"/>
              </a:rPr>
              <a:t>with zero initial and boundary conditions, where </a:t>
            </a:r>
            <a:r>
              <a:rPr lang="en-US" dirty="0">
                <a:latin typeface="CMMI9"/>
              </a:rPr>
              <a:t>D </a:t>
            </a:r>
            <a:r>
              <a:rPr lang="en-US" dirty="0">
                <a:latin typeface="CMR9"/>
              </a:rPr>
              <a:t>= 0</a:t>
            </a:r>
            <a:r>
              <a:rPr lang="en-US" dirty="0">
                <a:latin typeface="CMMI9"/>
              </a:rPr>
              <a:t>.</a:t>
            </a:r>
            <a:r>
              <a:rPr lang="en-US" dirty="0">
                <a:latin typeface="CMR9"/>
              </a:rPr>
              <a:t>01 </a:t>
            </a:r>
            <a:r>
              <a:rPr lang="en-US" dirty="0">
                <a:latin typeface="CMSS9"/>
              </a:rPr>
              <a:t>is the diffusion coefficient and </a:t>
            </a:r>
            <a:r>
              <a:rPr lang="en-US" dirty="0">
                <a:latin typeface="CMMI9"/>
              </a:rPr>
              <a:t>k </a:t>
            </a:r>
            <a:r>
              <a:rPr lang="en-US" dirty="0">
                <a:latin typeface="CMR9"/>
              </a:rPr>
              <a:t>= 0</a:t>
            </a:r>
            <a:r>
              <a:rPr lang="en-US" dirty="0">
                <a:latin typeface="CMMI9"/>
              </a:rPr>
              <a:t>.</a:t>
            </a:r>
            <a:r>
              <a:rPr lang="en-US" dirty="0">
                <a:latin typeface="CMR9"/>
              </a:rPr>
              <a:t>01 </a:t>
            </a:r>
            <a:r>
              <a:rPr lang="en-US" dirty="0">
                <a:latin typeface="CMSS9"/>
              </a:rPr>
              <a:t>is the reaction rate. </a:t>
            </a:r>
            <a:endParaRPr lang="en-US" dirty="0"/>
          </a:p>
        </p:txBody>
      </p:sp>
      <p:sp>
        <p:nvSpPr>
          <p:cNvPr id="22" name="TextBox 21">
            <a:extLst>
              <a:ext uri="{FF2B5EF4-FFF2-40B4-BE49-F238E27FC236}">
                <a16:creationId xmlns:a16="http://schemas.microsoft.com/office/drawing/2014/main" id="{997F55E9-9270-9C4A-7506-087017F3A988}"/>
              </a:ext>
            </a:extLst>
          </p:cNvPr>
          <p:cNvSpPr txBox="1"/>
          <p:nvPr/>
        </p:nvSpPr>
        <p:spPr>
          <a:xfrm>
            <a:off x="2803110" y="5833036"/>
            <a:ext cx="8102849" cy="646331"/>
          </a:xfrm>
          <a:prstGeom prst="rect">
            <a:avLst/>
          </a:prstGeom>
          <a:noFill/>
        </p:spPr>
        <p:txBody>
          <a:bodyPr wrap="square" rtlCol="0">
            <a:spAutoFit/>
          </a:bodyPr>
          <a:lstStyle/>
          <a:p>
            <a:r>
              <a:rPr lang="en-US" dirty="0">
                <a:latin typeface="CMSS9"/>
              </a:rPr>
              <a:t>Scatter plot of the 10,000-dim Sine-Gordon equation solutions. The x-axis represents PINN (ANN) solution and the y-axis represents the converted SNN solution. </a:t>
            </a:r>
            <a:endParaRPr lang="en-US" dirty="0"/>
          </a:p>
        </p:txBody>
      </p:sp>
      <p:sp>
        <p:nvSpPr>
          <p:cNvPr id="11" name="Title 1">
            <a:extLst>
              <a:ext uri="{FF2B5EF4-FFF2-40B4-BE49-F238E27FC236}">
                <a16:creationId xmlns:a16="http://schemas.microsoft.com/office/drawing/2014/main" id="{3DFB2BF5-DF17-600C-3A6C-9B62C2A030CA}"/>
              </a:ext>
            </a:extLst>
          </p:cNvPr>
          <p:cNvSpPr>
            <a:spLocks noGrp="1"/>
          </p:cNvSpPr>
          <p:nvPr>
            <p:ph type="title"/>
          </p:nvPr>
        </p:nvSpPr>
        <p:spPr/>
        <p:txBody>
          <a:bodyPr>
            <a:noAutofit/>
          </a:bodyPr>
          <a:lstStyle/>
          <a:p>
            <a:r>
              <a:rPr lang="en-US" sz="2800" dirty="0"/>
              <a:t>Randomized Forward-Mode Gradient Estimation</a:t>
            </a:r>
          </a:p>
        </p:txBody>
      </p:sp>
      <p:pic>
        <p:nvPicPr>
          <p:cNvPr id="12" name="Picture 11">
            <a:extLst>
              <a:ext uri="{FF2B5EF4-FFF2-40B4-BE49-F238E27FC236}">
                <a16:creationId xmlns:a16="http://schemas.microsoft.com/office/drawing/2014/main" id="{264431EC-EAB7-88D6-0502-EB8A2F8746A5}"/>
              </a:ext>
            </a:extLst>
          </p:cNvPr>
          <p:cNvPicPr>
            <a:picLocks noChangeAspect="1"/>
          </p:cNvPicPr>
          <p:nvPr/>
        </p:nvPicPr>
        <p:blipFill>
          <a:blip r:embed="rId3"/>
          <a:stretch>
            <a:fillRect/>
          </a:stretch>
        </p:blipFill>
        <p:spPr>
          <a:xfrm>
            <a:off x="4333865" y="2014586"/>
            <a:ext cx="4713138" cy="558843"/>
          </a:xfrm>
          <a:prstGeom prst="rect">
            <a:avLst/>
          </a:prstGeom>
        </p:spPr>
      </p:pic>
      <p:pic>
        <p:nvPicPr>
          <p:cNvPr id="2" name="Picture 1">
            <a:extLst>
              <a:ext uri="{FF2B5EF4-FFF2-40B4-BE49-F238E27FC236}">
                <a16:creationId xmlns:a16="http://schemas.microsoft.com/office/drawing/2014/main" id="{7B0D8928-021E-D59D-7110-EA6AC32793F7}"/>
              </a:ext>
            </a:extLst>
          </p:cNvPr>
          <p:cNvPicPr>
            <a:picLocks noChangeAspect="1"/>
          </p:cNvPicPr>
          <p:nvPr/>
        </p:nvPicPr>
        <p:blipFill>
          <a:blip r:embed="rId4"/>
          <a:stretch>
            <a:fillRect/>
          </a:stretch>
        </p:blipFill>
        <p:spPr>
          <a:xfrm>
            <a:off x="4250660" y="3174869"/>
            <a:ext cx="4879549" cy="2703059"/>
          </a:xfrm>
          <a:prstGeom prst="rect">
            <a:avLst/>
          </a:prstGeom>
        </p:spPr>
      </p:pic>
    </p:spTree>
    <p:extLst>
      <p:ext uri="{BB962C8B-B14F-4D97-AF65-F5344CB8AC3E}">
        <p14:creationId xmlns:p14="http://schemas.microsoft.com/office/powerpoint/2010/main" val="31628294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13B13A-2AA6-7FFB-8AEA-83ACDF4886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110DED8-DEF9-6154-140C-3849D31FB24F}"/>
              </a:ext>
            </a:extLst>
          </p:cNvPr>
          <p:cNvSpPr>
            <a:spLocks noGrp="1"/>
          </p:cNvSpPr>
          <p:nvPr>
            <p:ph type="title"/>
          </p:nvPr>
        </p:nvSpPr>
        <p:spPr/>
        <p:txBody>
          <a:bodyPr>
            <a:normAutofit/>
          </a:bodyPr>
          <a:lstStyle/>
          <a:p>
            <a:r>
              <a:rPr lang="en-US" dirty="0"/>
              <a:t>Summary</a:t>
            </a:r>
          </a:p>
        </p:txBody>
      </p:sp>
      <p:sp>
        <p:nvSpPr>
          <p:cNvPr id="8" name="Content Placeholder 7">
            <a:extLst>
              <a:ext uri="{FF2B5EF4-FFF2-40B4-BE49-F238E27FC236}">
                <a16:creationId xmlns:a16="http://schemas.microsoft.com/office/drawing/2014/main" id="{A59FFF82-F098-AEBE-24C8-F4C17AF6381E}"/>
              </a:ext>
            </a:extLst>
          </p:cNvPr>
          <p:cNvSpPr>
            <a:spLocks noGrp="1"/>
          </p:cNvSpPr>
          <p:nvPr>
            <p:ph type="body" sz="quarter" idx="10"/>
          </p:nvPr>
        </p:nvSpPr>
        <p:spPr/>
        <p:txBody>
          <a:bodyPr>
            <a:normAutofit/>
          </a:bodyPr>
          <a:lstStyle/>
          <a:p>
            <a:r>
              <a:rPr lang="en-US" sz="2000" dirty="0">
                <a:solidFill>
                  <a:schemeClr val="tx1"/>
                </a:solidFill>
              </a:rPr>
              <a:t>Approach 1: Train with ANN, infer with SNN</a:t>
            </a:r>
          </a:p>
          <a:p>
            <a:pPr lvl="1"/>
            <a:r>
              <a:rPr lang="en-US" sz="2000" dirty="0"/>
              <a:t>High accuracy SNN for </a:t>
            </a:r>
            <a:r>
              <a:rPr lang="en-US" sz="2000" dirty="0" err="1"/>
              <a:t>SciML</a:t>
            </a:r>
            <a:r>
              <a:rPr lang="en-US" sz="2000" dirty="0"/>
              <a:t> can be achieved by ANN-SNN conversion with calibration</a:t>
            </a:r>
          </a:p>
          <a:p>
            <a:pPr lvl="1"/>
            <a:r>
              <a:rPr lang="en-US" sz="2000" dirty="0"/>
              <a:t>Theoretical guarantee and numerical validation</a:t>
            </a:r>
          </a:p>
          <a:p>
            <a:r>
              <a:rPr lang="en-US" sz="2000" dirty="0">
                <a:solidFill>
                  <a:schemeClr val="tx1"/>
                </a:solidFill>
              </a:rPr>
              <a:t>Approach 2: Train with SNN, infer with SNN</a:t>
            </a:r>
          </a:p>
          <a:p>
            <a:pPr lvl="1"/>
            <a:r>
              <a:rPr lang="en-US" sz="2000" dirty="0"/>
              <a:t>Randomized Forward-mode Gradient Estimation for </a:t>
            </a:r>
            <a:r>
              <a:rPr lang="en-US" sz="2000" dirty="0" err="1"/>
              <a:t>DeepONet</a:t>
            </a:r>
            <a:endParaRPr lang="en-US" sz="2000" dirty="0"/>
          </a:p>
          <a:p>
            <a:pPr lvl="1"/>
            <a:r>
              <a:rPr lang="en-US" sz="2000" dirty="0"/>
              <a:t>Ongoing work: Weak Gradient Estimation with Stein’s Lemma</a:t>
            </a:r>
          </a:p>
        </p:txBody>
      </p:sp>
    </p:spTree>
    <p:extLst>
      <p:ext uri="{BB962C8B-B14F-4D97-AF65-F5344CB8AC3E}">
        <p14:creationId xmlns:p14="http://schemas.microsoft.com/office/powerpoint/2010/main" val="30982390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4FB2-4C83-76E6-A823-EB7C0B5F2A72}"/>
              </a:ext>
            </a:extLst>
          </p:cNvPr>
          <p:cNvSpPr>
            <a:spLocks noGrp="1"/>
          </p:cNvSpPr>
          <p:nvPr>
            <p:ph type="title"/>
          </p:nvPr>
        </p:nvSpPr>
        <p:spPr/>
        <p:txBody>
          <a:bodyPr wrap="square" lIns="0" tIns="0" rIns="0" bIns="0">
            <a:normAutofit/>
          </a:bodyPr>
          <a:lstStyle/>
          <a:p>
            <a:pPr rtl="0"/>
            <a:r>
              <a:rPr lang="en-US"/>
              <a:t>Key Challenge: Discontinuity</a:t>
            </a:r>
          </a:p>
        </p:txBody>
      </p:sp>
      <p:sp>
        <p:nvSpPr>
          <p:cNvPr id="9" name="TextBox 8">
            <a:extLst>
              <a:ext uri="{FF2B5EF4-FFF2-40B4-BE49-F238E27FC236}">
                <a16:creationId xmlns:a16="http://schemas.microsoft.com/office/drawing/2014/main" id="{7FD066D5-8B53-89FE-07FD-A1B01CD6C45E}"/>
              </a:ext>
            </a:extLst>
          </p:cNvPr>
          <p:cNvSpPr txBox="1"/>
          <p:nvPr/>
        </p:nvSpPr>
        <p:spPr>
          <a:xfrm>
            <a:off x="2081190" y="5243954"/>
            <a:ext cx="9635768" cy="879936"/>
          </a:xfrm>
          <a:prstGeom prst="rect">
            <a:avLst/>
          </a:prstGeom>
        </p:spPr>
        <p:txBody>
          <a:bodyPr vert="horz" lIns="91440" tIns="45720" rIns="91440" bIns="45720" rtlCol="0">
            <a:normAutofit/>
          </a:bodyPr>
          <a:lstStyle/>
          <a:p>
            <a:pPr>
              <a:spcAft>
                <a:spcPts val="600"/>
              </a:spcAft>
            </a:pPr>
            <a:r>
              <a:rPr lang="en-US" sz="1501" dirty="0"/>
              <a:t>Example of the membrane voltage over time with five input spikes. The reset mechanism is set to resting position without refraction. (a) Presents the input spikes over time. (b) Presents the membrane activity. Notice that when the membrane voltage exceeds the threshold, an output spike is registered and the membrane resets. </a:t>
            </a:r>
          </a:p>
          <a:p>
            <a:pPr>
              <a:spcAft>
                <a:spcPts val="600"/>
              </a:spcAft>
            </a:pPr>
            <a:endParaRPr lang="en-US" sz="1501" dirty="0">
              <a:solidFill>
                <a:srgbClr val="50CC5C"/>
              </a:solidFill>
            </a:endParaRPr>
          </a:p>
        </p:txBody>
      </p:sp>
      <p:pic>
        <p:nvPicPr>
          <p:cNvPr id="6" name="Content Placeholder 7" descr="A diagram of a graph&#10;&#10;Description automatically generated">
            <a:extLst>
              <a:ext uri="{FF2B5EF4-FFF2-40B4-BE49-F238E27FC236}">
                <a16:creationId xmlns:a16="http://schemas.microsoft.com/office/drawing/2014/main" id="{AC73432A-747F-34E1-E14D-84A60AE99197}"/>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3070602" y="1734901"/>
            <a:ext cx="7656945" cy="3388197"/>
          </a:xfrm>
          <a:prstGeom prst="rect">
            <a:avLst/>
          </a:prstGeom>
          <a:noFill/>
        </p:spPr>
      </p:pic>
    </p:spTree>
    <p:extLst>
      <p:ext uri="{BB962C8B-B14F-4D97-AF65-F5344CB8AC3E}">
        <p14:creationId xmlns:p14="http://schemas.microsoft.com/office/powerpoint/2010/main" val="1441692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1357BA-BD76-8B33-651C-546EC22ED9A8}"/>
              </a:ext>
            </a:extLst>
          </p:cNvPr>
          <p:cNvSpPr>
            <a:spLocks noGrp="1"/>
          </p:cNvSpPr>
          <p:nvPr>
            <p:ph type="title"/>
          </p:nvPr>
        </p:nvSpPr>
        <p:spPr>
          <a:xfrm>
            <a:off x="6042449" y="827507"/>
            <a:ext cx="5709951" cy="346570"/>
          </a:xfrm>
        </p:spPr>
        <p:txBody>
          <a:bodyPr wrap="square">
            <a:normAutofit/>
          </a:bodyPr>
          <a:lstStyle/>
          <a:p>
            <a:r>
              <a:rPr lang="en-US" dirty="0"/>
              <a:t>Overview</a:t>
            </a:r>
          </a:p>
        </p:txBody>
      </p:sp>
      <p:sp>
        <p:nvSpPr>
          <p:cNvPr id="8" name="Content Placeholder 7">
            <a:extLst>
              <a:ext uri="{FF2B5EF4-FFF2-40B4-BE49-F238E27FC236}">
                <a16:creationId xmlns:a16="http://schemas.microsoft.com/office/drawing/2014/main" id="{18D0ACF4-A58E-23E3-8D84-6DBE92A92AF4}"/>
              </a:ext>
            </a:extLst>
          </p:cNvPr>
          <p:cNvSpPr>
            <a:spLocks noGrp="1"/>
          </p:cNvSpPr>
          <p:nvPr>
            <p:ph type="body" sz="quarter" idx="10"/>
          </p:nvPr>
        </p:nvSpPr>
        <p:spPr>
          <a:xfrm>
            <a:off x="2442612" y="2096528"/>
            <a:ext cx="8864913" cy="4378122"/>
          </a:xfrm>
        </p:spPr>
        <p:txBody>
          <a:bodyPr>
            <a:normAutofit/>
          </a:bodyPr>
          <a:lstStyle/>
          <a:p>
            <a:pPr>
              <a:spcAft>
                <a:spcPts val="600"/>
              </a:spcAft>
            </a:pPr>
            <a:r>
              <a:rPr lang="en-US" sz="2000" dirty="0"/>
              <a:t>Approach 1: Train with ANN, infer with SNN</a:t>
            </a:r>
          </a:p>
          <a:p>
            <a:pPr lvl="1">
              <a:spcAft>
                <a:spcPts val="600"/>
              </a:spcAft>
            </a:pPr>
            <a:r>
              <a:rPr lang="en-US" sz="2000" dirty="0"/>
              <a:t>ANN-SNN Conversion with calibration (Yuhang, Yale)</a:t>
            </a:r>
          </a:p>
          <a:p>
            <a:pPr lvl="1">
              <a:spcAft>
                <a:spcPts val="600"/>
              </a:spcAft>
            </a:pPr>
            <a:r>
              <a:rPr lang="en-US" sz="2000" dirty="0"/>
              <a:t>Applications to PINN (including high-dimensional problems) and </a:t>
            </a:r>
            <a:r>
              <a:rPr lang="en-US" sz="2000" dirty="0" err="1"/>
              <a:t>DeepONet</a:t>
            </a:r>
            <a:endParaRPr lang="en-US" sz="2000" dirty="0"/>
          </a:p>
          <a:p>
            <a:pPr lvl="1">
              <a:spcAft>
                <a:spcPts val="600"/>
              </a:spcAft>
            </a:pPr>
            <a:r>
              <a:rPr lang="en-US" sz="2000" dirty="0"/>
              <a:t>Implementation on neuromorphic hardware (Brad, Sandia)</a:t>
            </a:r>
          </a:p>
          <a:p>
            <a:pPr>
              <a:spcAft>
                <a:spcPts val="600"/>
              </a:spcAft>
            </a:pPr>
            <a:r>
              <a:rPr lang="en-US" sz="2000" dirty="0">
                <a:solidFill>
                  <a:schemeClr val="tx1"/>
                </a:solidFill>
              </a:rPr>
              <a:t>Approach 2: Train with SNN, infer with SNN</a:t>
            </a:r>
          </a:p>
          <a:p>
            <a:pPr lvl="1">
              <a:spcAft>
                <a:spcPts val="600"/>
              </a:spcAft>
            </a:pPr>
            <a:r>
              <a:rPr lang="en-US" sz="2000" dirty="0"/>
              <a:t>End-to-end spiking training</a:t>
            </a:r>
          </a:p>
          <a:p>
            <a:pPr lvl="1">
              <a:spcAft>
                <a:spcPts val="600"/>
              </a:spcAft>
            </a:pPr>
            <a:r>
              <a:rPr lang="en-US" sz="2000" dirty="0"/>
              <a:t>Randomized Forward-mode Gradient Estimation (</a:t>
            </a:r>
            <a:r>
              <a:rPr lang="en-US" sz="2000" dirty="0" err="1"/>
              <a:t>Ruyin</a:t>
            </a:r>
            <a:r>
              <a:rPr lang="en-US" sz="2000" dirty="0"/>
              <a:t>, Brown)</a:t>
            </a:r>
          </a:p>
        </p:txBody>
      </p:sp>
    </p:spTree>
    <p:extLst>
      <p:ext uri="{BB962C8B-B14F-4D97-AF65-F5344CB8AC3E}">
        <p14:creationId xmlns:p14="http://schemas.microsoft.com/office/powerpoint/2010/main" val="2145885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981BAE-5B8C-912A-77E5-7F639B8CCE8C}"/>
              </a:ext>
            </a:extLst>
          </p:cNvPr>
          <p:cNvSpPr txBox="1"/>
          <p:nvPr/>
        </p:nvSpPr>
        <p:spPr>
          <a:xfrm>
            <a:off x="2272406" y="6159054"/>
            <a:ext cx="9230330" cy="622299"/>
          </a:xfrm>
          <a:prstGeom prst="rect">
            <a:avLst/>
          </a:prstGeom>
        </p:spPr>
        <p:txBody>
          <a:bodyPr vert="horz" wrap="square" lIns="0" tIns="0" rIns="0" bIns="0" rtlCol="0">
            <a:normAutofit/>
          </a:bodyPr>
          <a:lstStyle/>
          <a:p>
            <a:pPr>
              <a:lnSpc>
                <a:spcPct val="90000"/>
              </a:lnSpc>
              <a:spcAft>
                <a:spcPts val="600"/>
              </a:spcAft>
            </a:pPr>
            <a:r>
              <a:rPr lang="en-US" sz="1400" dirty="0"/>
              <a:t>A natural idea of conversion is simply keep the architecture and trainable parameters, and replace all continuous activation functions with spiking mechanisms.</a:t>
            </a:r>
          </a:p>
          <a:p>
            <a:pPr>
              <a:lnSpc>
                <a:spcPct val="90000"/>
              </a:lnSpc>
              <a:spcAft>
                <a:spcPts val="600"/>
              </a:spcAft>
            </a:pPr>
            <a:endParaRPr lang="en-US" sz="500" dirty="0">
              <a:solidFill>
                <a:srgbClr val="50CC5C"/>
              </a:solidFill>
            </a:endParaRPr>
          </a:p>
        </p:txBody>
      </p:sp>
      <p:sp>
        <p:nvSpPr>
          <p:cNvPr id="2" name="제목 1"/>
          <p:cNvSpPr>
            <a:spLocks noGrp="1"/>
          </p:cNvSpPr>
          <p:nvPr>
            <p:ph type="title"/>
          </p:nvPr>
        </p:nvSpPr>
        <p:spPr/>
        <p:txBody>
          <a:bodyPr wrap="square" lIns="0" tIns="0" rIns="0" bIns="0">
            <a:normAutofit/>
          </a:bodyPr>
          <a:lstStyle/>
          <a:p>
            <a:pPr rtl="0"/>
            <a:r>
              <a:rPr lang="en-US" altLang="ko-KR"/>
              <a:t>ANN-SNN Conversion: Overview</a:t>
            </a:r>
            <a:endParaRPr lang="ko-KR" altLang="en-US"/>
          </a:p>
        </p:txBody>
      </p:sp>
      <p:pic>
        <p:nvPicPr>
          <p:cNvPr id="4" name="Picture 3">
            <a:extLst>
              <a:ext uri="{FF2B5EF4-FFF2-40B4-BE49-F238E27FC236}">
                <a16:creationId xmlns:a16="http://schemas.microsoft.com/office/drawing/2014/main" id="{43DAAFCC-DD88-1326-3127-5FC17861AE0B}"/>
              </a:ext>
            </a:extLst>
          </p:cNvPr>
          <p:cNvPicPr>
            <a:picLocks noChangeAspect="1"/>
          </p:cNvPicPr>
          <p:nvPr/>
        </p:nvPicPr>
        <p:blipFill>
          <a:blip r:embed="rId2"/>
          <a:stretch>
            <a:fillRect/>
          </a:stretch>
        </p:blipFill>
        <p:spPr>
          <a:xfrm>
            <a:off x="2840469" y="1421045"/>
            <a:ext cx="7079125" cy="4738009"/>
          </a:xfrm>
          <a:prstGeom prst="rect">
            <a:avLst/>
          </a:prstGeom>
          <a:noFill/>
        </p:spPr>
      </p:pic>
    </p:spTree>
    <p:extLst>
      <p:ext uri="{BB962C8B-B14F-4D97-AF65-F5344CB8AC3E}">
        <p14:creationId xmlns:p14="http://schemas.microsoft.com/office/powerpoint/2010/main" val="1347211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796FE-826F-8422-3788-B7EAF127BF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BC80BF-ED25-F81C-DEFD-CD686767D97E}"/>
              </a:ext>
            </a:extLst>
          </p:cNvPr>
          <p:cNvSpPr>
            <a:spLocks noGrp="1"/>
          </p:cNvSpPr>
          <p:nvPr>
            <p:ph type="title"/>
          </p:nvPr>
        </p:nvSpPr>
        <p:spPr/>
        <p:txBody>
          <a:bodyPr>
            <a:normAutofit/>
          </a:bodyPr>
          <a:lstStyle/>
          <a:p>
            <a:r>
              <a:rPr lang="en-US" dirty="0"/>
              <a:t>ANN-SNN Conversion: Spiking Mechanism</a:t>
            </a:r>
          </a:p>
        </p:txBody>
      </p:sp>
      <p:sp>
        <p:nvSpPr>
          <p:cNvPr id="5" name="Text Placeholder 4">
            <a:extLst>
              <a:ext uri="{FF2B5EF4-FFF2-40B4-BE49-F238E27FC236}">
                <a16:creationId xmlns:a16="http://schemas.microsoft.com/office/drawing/2014/main" id="{E294E5DE-A56D-A066-BD27-24EFF5D35F8E}"/>
              </a:ext>
            </a:extLst>
          </p:cNvPr>
          <p:cNvSpPr>
            <a:spLocks noGrp="1"/>
          </p:cNvSpPr>
          <p:nvPr>
            <p:ph type="body" sz="quarter" idx="10"/>
          </p:nvPr>
        </p:nvSpPr>
        <p:spPr>
          <a:xfrm>
            <a:off x="2442613" y="2096528"/>
            <a:ext cx="4238320" cy="4378122"/>
          </a:xfrm>
        </p:spPr>
        <p:txBody>
          <a:bodyPr/>
          <a:lstStyle/>
          <a:p>
            <a:r>
              <a:rPr lang="en-US" sz="1600" b="0" dirty="0">
                <a:solidFill>
                  <a:schemeClr val="tx1"/>
                </a:solidFill>
              </a:rPr>
              <a:t>This leads to the following challenges:</a:t>
            </a:r>
          </a:p>
          <a:p>
            <a:pPr marL="285750" indent="-285750">
              <a:buFont typeface="Arial" panose="020B0604020202020204" pitchFamily="34" charset="0"/>
              <a:buChar char="•"/>
            </a:pPr>
            <a:r>
              <a:rPr lang="en-US" sz="1600" b="0" dirty="0">
                <a:solidFill>
                  <a:schemeClr val="tx1"/>
                </a:solidFill>
              </a:rPr>
              <a:t>Find the proper spiking mechanism for each activation function.</a:t>
            </a:r>
          </a:p>
          <a:p>
            <a:pPr marL="285750" indent="-285750">
              <a:buFont typeface="Arial" panose="020B0604020202020204" pitchFamily="34" charset="0"/>
              <a:buChar char="•"/>
            </a:pPr>
            <a:r>
              <a:rPr lang="en-US" sz="1600" b="0" dirty="0">
                <a:solidFill>
                  <a:schemeClr val="tx1"/>
                </a:solidFill>
              </a:rPr>
              <a:t>Maintain the accuracy.</a:t>
            </a:r>
          </a:p>
          <a:p>
            <a:r>
              <a:rPr lang="en-US" sz="1600" b="0" dirty="0">
                <a:solidFill>
                  <a:schemeClr val="tx1"/>
                </a:solidFill>
              </a:rPr>
              <a:t>For </a:t>
            </a:r>
            <a:r>
              <a:rPr lang="en-US" sz="1600" b="0" dirty="0" err="1">
                <a:solidFill>
                  <a:schemeClr val="tx1"/>
                </a:solidFill>
              </a:rPr>
              <a:t>ReLU</a:t>
            </a:r>
            <a:r>
              <a:rPr lang="en-US" sz="1600" b="0" dirty="0">
                <a:solidFill>
                  <a:schemeClr val="tx1"/>
                </a:solidFill>
              </a:rPr>
              <a:t> activation functions, the spiking mechanism is the IF model without reset. The membrane potential evolves according to </a:t>
            </a:r>
          </a:p>
          <a:p>
            <a:endParaRPr lang="en-US" b="0" dirty="0">
              <a:solidFill>
                <a:schemeClr val="tx1"/>
              </a:solidFill>
            </a:endParaRPr>
          </a:p>
          <a:p>
            <a:endParaRPr lang="en-US" b="0" dirty="0">
              <a:solidFill>
                <a:schemeClr val="tx1"/>
              </a:solidFill>
            </a:endParaRPr>
          </a:p>
        </p:txBody>
      </p:sp>
      <p:pic>
        <p:nvPicPr>
          <p:cNvPr id="4" name="Picture 3">
            <a:extLst>
              <a:ext uri="{FF2B5EF4-FFF2-40B4-BE49-F238E27FC236}">
                <a16:creationId xmlns:a16="http://schemas.microsoft.com/office/drawing/2014/main" id="{58302E26-1731-0DBE-045C-848E5953B078}"/>
              </a:ext>
            </a:extLst>
          </p:cNvPr>
          <p:cNvPicPr>
            <a:picLocks noChangeAspect="1"/>
          </p:cNvPicPr>
          <p:nvPr/>
        </p:nvPicPr>
        <p:blipFill>
          <a:blip r:embed="rId3"/>
          <a:stretch>
            <a:fillRect/>
          </a:stretch>
        </p:blipFill>
        <p:spPr>
          <a:xfrm>
            <a:off x="2580660" y="3998350"/>
            <a:ext cx="3461789" cy="574478"/>
          </a:xfrm>
          <a:prstGeom prst="rect">
            <a:avLst/>
          </a:prstGeom>
        </p:spPr>
      </p:pic>
      <p:pic>
        <p:nvPicPr>
          <p:cNvPr id="6" name="Picture 5">
            <a:extLst>
              <a:ext uri="{FF2B5EF4-FFF2-40B4-BE49-F238E27FC236}">
                <a16:creationId xmlns:a16="http://schemas.microsoft.com/office/drawing/2014/main" id="{684C5820-3CF0-8D17-F18D-1B6AA7403D00}"/>
              </a:ext>
            </a:extLst>
          </p:cNvPr>
          <p:cNvPicPr>
            <a:picLocks noChangeAspect="1"/>
          </p:cNvPicPr>
          <p:nvPr/>
        </p:nvPicPr>
        <p:blipFill>
          <a:blip r:embed="rId4"/>
          <a:stretch>
            <a:fillRect/>
          </a:stretch>
        </p:blipFill>
        <p:spPr>
          <a:xfrm>
            <a:off x="6972392" y="2096528"/>
            <a:ext cx="3850063" cy="2889635"/>
          </a:xfrm>
          <a:prstGeom prst="rect">
            <a:avLst/>
          </a:prstGeom>
        </p:spPr>
      </p:pic>
    </p:spTree>
    <p:custDataLst>
      <p:tags r:id="rId1"/>
    </p:custDataLst>
    <p:extLst>
      <p:ext uri="{BB962C8B-B14F-4D97-AF65-F5344CB8AC3E}">
        <p14:creationId xmlns:p14="http://schemas.microsoft.com/office/powerpoint/2010/main" val="1516513586"/>
      </p:ext>
    </p:extLst>
  </p:cSld>
  <p:clrMapOvr>
    <a:masterClrMapping/>
  </p:clrMapOvr>
  <mc:AlternateContent xmlns:mc="http://schemas.openxmlformats.org/markup-compatibility/2006" xmlns:p14="http://schemas.microsoft.com/office/powerpoint/2010/main">
    <mc:Choice Requires="p14">
      <p:transition spd="slow" p14:dur="2000" advTm="156921"/>
    </mc:Choice>
    <mc:Fallback xmlns="">
      <p:transition spd="slow" advTm="156921"/>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3796FE-826F-8422-3788-B7EAF127BFE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BC80BF-ED25-F81C-DEFD-CD686767D97E}"/>
              </a:ext>
            </a:extLst>
          </p:cNvPr>
          <p:cNvSpPr>
            <a:spLocks noGrp="1"/>
          </p:cNvSpPr>
          <p:nvPr>
            <p:ph type="title"/>
          </p:nvPr>
        </p:nvSpPr>
        <p:spPr/>
        <p:txBody>
          <a:bodyPr>
            <a:normAutofit/>
          </a:bodyPr>
          <a:lstStyle/>
          <a:p>
            <a:r>
              <a:rPr lang="en-US" dirty="0"/>
              <a:t>ANN-SNN Conversion: Error and Calibration</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E018A1DB-2056-9B79-3627-D5FE672BA14D}"/>
                  </a:ext>
                </a:extLst>
              </p:cNvPr>
              <p:cNvSpPr>
                <a:spLocks noGrp="1"/>
              </p:cNvSpPr>
              <p:nvPr>
                <p:ph type="body" sz="quarter" idx="10"/>
              </p:nvPr>
            </p:nvSpPr>
            <p:spPr/>
            <p:txBody>
              <a:bodyPr/>
              <a:lstStyle/>
              <a:p>
                <a:r>
                  <a:rPr lang="en-US" b="0" dirty="0">
                    <a:solidFill>
                      <a:schemeClr val="tx1"/>
                    </a:solidFill>
                  </a:rPr>
                  <a:t>Replacing activation functions with spiking mechanisms introduces errors when T is small. To minimize the errors while keeping inference efficiency, we can fine-tune the weights during the conversion. This is called the calibration technique</a:t>
                </a:r>
              </a:p>
              <a:p>
                <a:endParaRPr lang="en-US" b="0" dirty="0">
                  <a:solidFill>
                    <a:schemeClr val="tx1"/>
                  </a:solidFill>
                </a:endParaRPr>
              </a:p>
              <a:p>
                <a:endParaRPr lang="en-US" b="0" dirty="0">
                  <a:solidFill>
                    <a:schemeClr val="tx1"/>
                  </a:solidFill>
                </a:endParaRPr>
              </a:p>
              <a:p>
                <a:endParaRPr lang="en-US" b="0" dirty="0">
                  <a:solidFill>
                    <a:schemeClr val="tx1"/>
                  </a:solidFill>
                </a:endParaRPr>
              </a:p>
              <a:p>
                <a:endParaRPr lang="en-US" b="0" dirty="0">
                  <a:solidFill>
                    <a:schemeClr val="tx1"/>
                  </a:solidFill>
                </a:endParaRPr>
              </a:p>
              <a:p>
                <a:endParaRPr lang="en-US" b="0" dirty="0">
                  <a:solidFill>
                    <a:schemeClr val="tx1"/>
                  </a:solidFill>
                </a:endParaRPr>
              </a:p>
              <a:p>
                <a:endParaRPr lang="en-US" b="0" dirty="0">
                  <a:solidFill>
                    <a:schemeClr val="tx1"/>
                  </a:solidFill>
                </a:endParaRPr>
              </a:p>
              <a:p>
                <a:endParaRPr lang="en-US" b="0" dirty="0">
                  <a:solidFill>
                    <a:schemeClr val="tx1"/>
                  </a:solidFill>
                </a:endParaRPr>
              </a:p>
              <a:p>
                <a:endParaRPr lang="en-US" b="0" dirty="0">
                  <a:solidFill>
                    <a:schemeClr val="tx1"/>
                  </a:solidFill>
                </a:endParaRPr>
              </a:p>
              <a:p>
                <a:r>
                  <a:rPr lang="en-US" b="0" dirty="0">
                    <a:solidFill>
                      <a:schemeClr val="tx1"/>
                    </a:solidFill>
                  </a:rPr>
                  <a:t>where </a:t>
                </a:r>
                <a14:m>
                  <m:oMath xmlns:m="http://schemas.openxmlformats.org/officeDocument/2006/math">
                    <m:r>
                      <a:rPr lang="en-US" b="0" i="1" smtClean="0">
                        <a:solidFill>
                          <a:schemeClr val="tx1"/>
                        </a:solidFill>
                        <a:latin typeface="Cambria Math" panose="02040503050406030204" pitchFamily="18" charset="0"/>
                      </a:rPr>
                      <m:t>𝑙</m:t>
                    </m:r>
                  </m:oMath>
                </a14:m>
                <a:r>
                  <a:rPr lang="en-US" b="0" dirty="0">
                    <a:solidFill>
                      <a:schemeClr val="tx1"/>
                    </a:solidFill>
                  </a:rPr>
                  <a:t> is the layer index, </a:t>
                </a:r>
                <a14:m>
                  <m:oMath xmlns:m="http://schemas.openxmlformats.org/officeDocument/2006/math">
                    <m:sSubSup>
                      <m:sSubSupPr>
                        <m:ctrlPr>
                          <a:rPr lang="en-US" b="0" i="1">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𝑒</m:t>
                        </m:r>
                      </m:e>
                      <m:sub>
                        <m:r>
                          <a:rPr lang="en-US" b="0" i="1" smtClean="0">
                            <a:solidFill>
                              <a:schemeClr val="tx1"/>
                            </a:solidFill>
                            <a:latin typeface="Cambria Math" panose="02040503050406030204" pitchFamily="18" charset="0"/>
                          </a:rPr>
                          <m:t>𝑟</m:t>
                        </m:r>
                      </m:sub>
                      <m:sup>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sup>
                    </m:sSubSup>
                  </m:oMath>
                </a14:m>
                <a:r>
                  <a:rPr lang="en-US" b="0" dirty="0">
                    <a:solidFill>
                      <a:schemeClr val="tx1"/>
                    </a:solidFill>
                  </a:rPr>
                  <a:t> is the error due to the perturbation of input, and </a:t>
                </a:r>
                <a14:m>
                  <m:oMath xmlns:m="http://schemas.openxmlformats.org/officeDocument/2006/math">
                    <m:sSubSup>
                      <m:sSubSupPr>
                        <m:ctrlPr>
                          <a:rPr lang="en-US" b="0" i="1">
                            <a:solidFill>
                              <a:schemeClr val="tx1"/>
                            </a:solidFill>
                            <a:latin typeface="Cambria Math" panose="02040503050406030204" pitchFamily="18" charset="0"/>
                          </a:rPr>
                        </m:ctrlPr>
                      </m:sSubSupPr>
                      <m:e>
                        <m:r>
                          <a:rPr lang="en-US" b="0" i="1" smtClean="0">
                            <a:solidFill>
                              <a:schemeClr val="tx1"/>
                            </a:solidFill>
                            <a:latin typeface="Cambria Math" panose="02040503050406030204" pitchFamily="18" charset="0"/>
                          </a:rPr>
                          <m:t>𝑒</m:t>
                        </m:r>
                      </m:e>
                      <m:sub>
                        <m:r>
                          <a:rPr lang="en-US" b="0" i="1" smtClean="0">
                            <a:solidFill>
                              <a:schemeClr val="tx1"/>
                            </a:solidFill>
                            <a:latin typeface="Cambria Math" panose="02040503050406030204" pitchFamily="18" charset="0"/>
                          </a:rPr>
                          <m:t>𝑐</m:t>
                        </m:r>
                      </m:sub>
                      <m:sup>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𝑙</m:t>
                        </m:r>
                        <m:r>
                          <a:rPr lang="en-US" b="0" i="1" smtClean="0">
                            <a:solidFill>
                              <a:schemeClr val="tx1"/>
                            </a:solidFill>
                            <a:latin typeface="Cambria Math" panose="02040503050406030204" pitchFamily="18" charset="0"/>
                          </a:rPr>
                          <m:t>)</m:t>
                        </m:r>
                      </m:sup>
                    </m:sSubSup>
                  </m:oMath>
                </a14:m>
                <a:r>
                  <a:rPr lang="en-US" b="0" dirty="0">
                    <a:solidFill>
                      <a:schemeClr val="tx1"/>
                    </a:solidFill>
                  </a:rPr>
                  <a:t> is the error due to the replacement of activation functions.</a:t>
                </a:r>
              </a:p>
              <a:p>
                <a:endParaRPr lang="en-US" b="0" dirty="0">
                  <a:solidFill>
                    <a:schemeClr val="tx1"/>
                  </a:solidFill>
                </a:endParaRPr>
              </a:p>
              <a:p>
                <a:endParaRPr lang="en-US" b="0" dirty="0">
                  <a:solidFill>
                    <a:schemeClr val="tx1"/>
                  </a:solidFill>
                </a:endParaRPr>
              </a:p>
            </p:txBody>
          </p:sp>
        </mc:Choice>
        <mc:Fallback>
          <p:sp>
            <p:nvSpPr>
              <p:cNvPr id="3" name="Text Placeholder 2">
                <a:extLst>
                  <a:ext uri="{FF2B5EF4-FFF2-40B4-BE49-F238E27FC236}">
                    <a16:creationId xmlns:a16="http://schemas.microsoft.com/office/drawing/2014/main" id="{E018A1DB-2056-9B79-3627-D5FE672BA14D}"/>
                  </a:ext>
                </a:extLst>
              </p:cNvPr>
              <p:cNvSpPr>
                <a:spLocks noGrp="1" noRot="1" noChangeAspect="1" noMove="1" noResize="1" noEditPoints="1" noAdjustHandles="1" noChangeArrowheads="1" noChangeShapeType="1" noTextEdit="1"/>
              </p:cNvSpPr>
              <p:nvPr>
                <p:ph type="body" sz="quarter" idx="10"/>
              </p:nvPr>
            </p:nvSpPr>
            <p:spPr>
              <a:blipFill>
                <a:blip r:embed="rId3"/>
                <a:stretch>
                  <a:fillRect l="-286" t="-290"/>
                </a:stretch>
              </a:blipFill>
            </p:spPr>
            <p:txBody>
              <a:bodyPr/>
              <a:lstStyle/>
              <a:p>
                <a:r>
                  <a:rPr lang="en-US">
                    <a:noFill/>
                  </a:rPr>
                  <a:t> </a:t>
                </a:r>
              </a:p>
            </p:txBody>
          </p:sp>
        </mc:Fallback>
      </mc:AlternateContent>
      <p:pic>
        <p:nvPicPr>
          <p:cNvPr id="9" name="Picture 8">
            <a:extLst>
              <a:ext uri="{FF2B5EF4-FFF2-40B4-BE49-F238E27FC236}">
                <a16:creationId xmlns:a16="http://schemas.microsoft.com/office/drawing/2014/main" id="{365A26FB-4420-6969-F3A1-D36302771DE2}"/>
              </a:ext>
            </a:extLst>
          </p:cNvPr>
          <p:cNvPicPr>
            <a:picLocks noChangeAspect="1"/>
          </p:cNvPicPr>
          <p:nvPr/>
        </p:nvPicPr>
        <p:blipFill>
          <a:blip r:embed="rId4"/>
          <a:stretch>
            <a:fillRect/>
          </a:stretch>
        </p:blipFill>
        <p:spPr>
          <a:xfrm>
            <a:off x="2442612" y="3004741"/>
            <a:ext cx="7772400" cy="1568115"/>
          </a:xfrm>
          <a:prstGeom prst="rect">
            <a:avLst/>
          </a:prstGeom>
        </p:spPr>
      </p:pic>
    </p:spTree>
    <p:custDataLst>
      <p:tags r:id="rId1"/>
    </p:custDataLst>
    <p:extLst>
      <p:ext uri="{BB962C8B-B14F-4D97-AF65-F5344CB8AC3E}">
        <p14:creationId xmlns:p14="http://schemas.microsoft.com/office/powerpoint/2010/main" val="1877744244"/>
      </p:ext>
    </p:extLst>
  </p:cSld>
  <p:clrMapOvr>
    <a:masterClrMapping/>
  </p:clrMapOvr>
  <mc:AlternateContent xmlns:mc="http://schemas.openxmlformats.org/markup-compatibility/2006" xmlns:p14="http://schemas.microsoft.com/office/powerpoint/2010/main">
    <mc:Choice Requires="p14">
      <p:transition spd="slow" p14:dur="2000" advTm="156921"/>
    </mc:Choice>
    <mc:Fallback xmlns="">
      <p:transition spd="slow" advTm="156921"/>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ANN-SNN Conversion: Calibration</a:t>
            </a:r>
            <a:endParaRPr lang="en-US" dirty="0">
              <a:latin typeface="Palatino Linotype" panose="02040502050505030304" pitchFamily="18" charset="0"/>
            </a:endParaRPr>
          </a:p>
        </p:txBody>
      </p:sp>
      <p:sp>
        <p:nvSpPr>
          <p:cNvPr id="3" name="Text Placeholder 2">
            <a:extLst>
              <a:ext uri="{FF2B5EF4-FFF2-40B4-BE49-F238E27FC236}">
                <a16:creationId xmlns:a16="http://schemas.microsoft.com/office/drawing/2014/main" id="{02F413BB-BD0B-AE7E-5184-672AFD9AE222}"/>
              </a:ext>
            </a:extLst>
          </p:cNvPr>
          <p:cNvSpPr>
            <a:spLocks noGrp="1"/>
          </p:cNvSpPr>
          <p:nvPr>
            <p:ph type="body" sz="quarter" idx="10"/>
          </p:nvPr>
        </p:nvSpPr>
        <p:spPr>
          <a:xfrm>
            <a:off x="2442611" y="5808412"/>
            <a:ext cx="8864913" cy="444157"/>
          </a:xfrm>
        </p:spPr>
        <p:txBody>
          <a:bodyPr/>
          <a:lstStyle/>
          <a:p>
            <a:r>
              <a:rPr lang="en-US" b="0" dirty="0">
                <a:solidFill>
                  <a:schemeClr val="tx1"/>
                </a:solidFill>
              </a:rPr>
              <a:t>The blue arrows represent the calibration tuning process.</a:t>
            </a:r>
          </a:p>
          <a:p>
            <a:endParaRPr lang="en-US" dirty="0">
              <a:solidFill>
                <a:schemeClr val="tx1"/>
              </a:solidFill>
            </a:endParaRPr>
          </a:p>
        </p:txBody>
      </p:sp>
      <p:pic>
        <p:nvPicPr>
          <p:cNvPr id="8" name="Picture 7">
            <a:extLst>
              <a:ext uri="{FF2B5EF4-FFF2-40B4-BE49-F238E27FC236}">
                <a16:creationId xmlns:a16="http://schemas.microsoft.com/office/drawing/2014/main" id="{5F9225C1-9039-ECD1-A522-653C92DBBE1C}"/>
              </a:ext>
            </a:extLst>
          </p:cNvPr>
          <p:cNvPicPr>
            <a:picLocks noChangeAspect="1"/>
          </p:cNvPicPr>
          <p:nvPr/>
        </p:nvPicPr>
        <p:blipFill>
          <a:blip r:embed="rId3"/>
          <a:stretch>
            <a:fillRect/>
          </a:stretch>
        </p:blipFill>
        <p:spPr>
          <a:xfrm>
            <a:off x="3655618" y="1449634"/>
            <a:ext cx="6438900" cy="4305300"/>
          </a:xfrm>
          <a:prstGeom prst="rect">
            <a:avLst/>
          </a:prstGeom>
        </p:spPr>
      </p:pic>
    </p:spTree>
    <p:extLst>
      <p:ext uri="{BB962C8B-B14F-4D97-AF65-F5344CB8AC3E}">
        <p14:creationId xmlns:p14="http://schemas.microsoft.com/office/powerpoint/2010/main" val="2824611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D1696F-6E7A-F85C-F96E-AF6B5FF2E917}"/>
              </a:ext>
            </a:extLst>
          </p:cNvPr>
          <p:cNvSpPr>
            <a:spLocks noGrp="1"/>
          </p:cNvSpPr>
          <p:nvPr>
            <p:ph type="title"/>
          </p:nvPr>
        </p:nvSpPr>
        <p:spPr/>
        <p:txBody>
          <a:bodyPr>
            <a:normAutofit fontScale="90000"/>
          </a:bodyPr>
          <a:lstStyle/>
          <a:p>
            <a:r>
              <a:rPr lang="en-US" dirty="0"/>
              <a:t>ANN-SNN Conversion: Calibration Theorem for </a:t>
            </a:r>
            <a:r>
              <a:rPr lang="en-US" dirty="0" err="1"/>
              <a:t>ReLU</a:t>
            </a:r>
            <a:endParaRPr lang="en-US" dirty="0"/>
          </a:p>
        </p:txBody>
      </p:sp>
      <p:sp>
        <p:nvSpPr>
          <p:cNvPr id="5" name="Text Placeholder 4">
            <a:extLst>
              <a:ext uri="{FF2B5EF4-FFF2-40B4-BE49-F238E27FC236}">
                <a16:creationId xmlns:a16="http://schemas.microsoft.com/office/drawing/2014/main" id="{D8F166F9-82E6-80F7-D214-244B7C639495}"/>
              </a:ext>
            </a:extLst>
          </p:cNvPr>
          <p:cNvSpPr>
            <a:spLocks noGrp="1"/>
          </p:cNvSpPr>
          <p:nvPr>
            <p:ph type="body" sz="quarter" idx="10"/>
          </p:nvPr>
        </p:nvSpPr>
        <p:spPr/>
        <p:txBody>
          <a:bodyPr/>
          <a:lstStyle/>
          <a:p>
            <a:r>
              <a:rPr lang="en-US" b="0" dirty="0">
                <a:solidFill>
                  <a:schemeClr val="tx1"/>
                </a:solidFill>
                <a:cs typeface="Arial" panose="020B0604020202020204" pitchFamily="34" charset="0"/>
              </a:rPr>
              <a:t>The theorem guarantees the calibration reduces the conversion error. each layer l. The key idea of proof is to use </a:t>
            </a:r>
            <a:r>
              <a:rPr lang="en-US" b="0" dirty="0" err="1">
                <a:solidFill>
                  <a:schemeClr val="tx1"/>
                </a:solidFill>
                <a:cs typeface="Arial" panose="020B0604020202020204" pitchFamily="34" charset="0"/>
              </a:rPr>
              <a:t>ReLU’s</a:t>
            </a:r>
            <a:r>
              <a:rPr lang="en-US" b="0" dirty="0">
                <a:solidFill>
                  <a:schemeClr val="tx1"/>
                </a:solidFill>
                <a:cs typeface="Arial" panose="020B0604020202020204" pitchFamily="34" charset="0"/>
              </a:rPr>
              <a:t> property that it does not contain high-order derivatives. </a:t>
            </a:r>
          </a:p>
          <a:p>
            <a:endParaRPr lang="en-US" dirty="0">
              <a:solidFill>
                <a:schemeClr val="tx1"/>
              </a:solidFill>
            </a:endParaRPr>
          </a:p>
        </p:txBody>
      </p:sp>
      <p:pic>
        <p:nvPicPr>
          <p:cNvPr id="4" name="Picture 3">
            <a:extLst>
              <a:ext uri="{FF2B5EF4-FFF2-40B4-BE49-F238E27FC236}">
                <a16:creationId xmlns:a16="http://schemas.microsoft.com/office/drawing/2014/main" id="{C2001ED5-FBAC-5F57-E8CF-219859E7D862}"/>
              </a:ext>
            </a:extLst>
          </p:cNvPr>
          <p:cNvPicPr>
            <a:picLocks noChangeAspect="1"/>
          </p:cNvPicPr>
          <p:nvPr/>
        </p:nvPicPr>
        <p:blipFill>
          <a:blip r:embed="rId2"/>
          <a:stretch>
            <a:fillRect/>
          </a:stretch>
        </p:blipFill>
        <p:spPr>
          <a:xfrm>
            <a:off x="2988868" y="2691419"/>
            <a:ext cx="7772400" cy="3136900"/>
          </a:xfrm>
          <a:prstGeom prst="rect">
            <a:avLst/>
          </a:prstGeom>
        </p:spPr>
      </p:pic>
      <p:sp>
        <p:nvSpPr>
          <p:cNvPr id="7" name="TextBox 6">
            <a:extLst>
              <a:ext uri="{FF2B5EF4-FFF2-40B4-BE49-F238E27FC236}">
                <a16:creationId xmlns:a16="http://schemas.microsoft.com/office/drawing/2014/main" id="{C3080D0F-399E-F708-FDEB-9D1796F09CA7}"/>
              </a:ext>
            </a:extLst>
          </p:cNvPr>
          <p:cNvSpPr txBox="1"/>
          <p:nvPr/>
        </p:nvSpPr>
        <p:spPr>
          <a:xfrm>
            <a:off x="2209801" y="4687427"/>
            <a:ext cx="7772400" cy="646331"/>
          </a:xfrm>
          <a:prstGeom prst="rect">
            <a:avLst/>
          </a:prstGeom>
          <a:noFill/>
        </p:spPr>
        <p:txBody>
          <a:bodyPr wrap="square" rtlCol="0">
            <a:spAutoFit/>
          </a:bodyPr>
          <a:lstStyle/>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73B4C9FC-E09F-37F6-8999-EBF408F06022}"/>
              </a:ext>
            </a:extLst>
          </p:cNvPr>
          <p:cNvSpPr txBox="1"/>
          <p:nvPr/>
        </p:nvSpPr>
        <p:spPr>
          <a:xfrm>
            <a:off x="2438402" y="6157311"/>
            <a:ext cx="9313998" cy="461665"/>
          </a:xfrm>
          <a:prstGeom prst="rect">
            <a:avLst/>
          </a:prstGeom>
          <a:noFill/>
        </p:spPr>
        <p:txBody>
          <a:bodyPr wrap="square" rtlCol="0">
            <a:spAutoFit/>
          </a:bodyPr>
          <a:lstStyle/>
          <a:p>
            <a:r>
              <a:rPr lang="en-US" sz="1200" dirty="0"/>
              <a:t>Li, Y., Deng, S., Dong, X., Gong, R., &amp; Gu, S. (2021). A free lunch from ANN: Towards efficient, accurate spiking neural networks calibration. </a:t>
            </a:r>
            <a:r>
              <a:rPr lang="en-US" sz="1200" i="1" dirty="0"/>
              <a:t>Proceedings of the 38th International Conference on Machine Learning</a:t>
            </a:r>
            <a:r>
              <a:rPr lang="en-US" sz="1200" dirty="0"/>
              <a:t>, </a:t>
            </a:r>
            <a:r>
              <a:rPr lang="en-US" sz="1200" i="1" dirty="0"/>
              <a:t>Proceedings of Machine Learning Research</a:t>
            </a:r>
            <a:r>
              <a:rPr lang="en-US" sz="1200" dirty="0"/>
              <a:t>, 139, 6316–6325.</a:t>
            </a:r>
          </a:p>
        </p:txBody>
      </p:sp>
    </p:spTree>
    <p:extLst>
      <p:ext uri="{BB962C8B-B14F-4D97-AF65-F5344CB8AC3E}">
        <p14:creationId xmlns:p14="http://schemas.microsoft.com/office/powerpoint/2010/main" val="2427750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A0951-E546-C97B-90EA-330043BE53CD}"/>
              </a:ext>
            </a:extLst>
          </p:cNvPr>
          <p:cNvSpPr>
            <a:spLocks noGrp="1"/>
          </p:cNvSpPr>
          <p:nvPr>
            <p:ph type="title"/>
          </p:nvPr>
        </p:nvSpPr>
        <p:spPr/>
        <p:txBody>
          <a:bodyPr>
            <a:normAutofit fontScale="90000"/>
          </a:bodyPr>
          <a:lstStyle/>
          <a:p>
            <a:r>
              <a:rPr lang="en-US" dirty="0"/>
              <a:t>ANN-SNN Conversion: Handling Non-</a:t>
            </a:r>
            <a:r>
              <a:rPr lang="en-US" dirty="0" err="1"/>
              <a:t>ReLU</a:t>
            </a:r>
            <a:r>
              <a:rPr lang="en-US" dirty="0"/>
              <a:t> Activation Functions</a:t>
            </a:r>
          </a:p>
        </p:txBody>
      </p:sp>
      <p:sp>
        <p:nvSpPr>
          <p:cNvPr id="3" name="TextBox 2">
            <a:extLst>
              <a:ext uri="{FF2B5EF4-FFF2-40B4-BE49-F238E27FC236}">
                <a16:creationId xmlns:a16="http://schemas.microsoft.com/office/drawing/2014/main" id="{E10ABCA7-E4ED-B1B8-2B2D-E44A39FC1762}"/>
              </a:ext>
            </a:extLst>
          </p:cNvPr>
          <p:cNvSpPr txBox="1"/>
          <p:nvPr/>
        </p:nvSpPr>
        <p:spPr>
          <a:xfrm>
            <a:off x="2854036" y="1967843"/>
            <a:ext cx="8229599" cy="1754326"/>
          </a:xfrm>
          <a:prstGeom prst="rect">
            <a:avLst/>
          </a:prstGeom>
          <a:noFill/>
        </p:spPr>
        <p:txBody>
          <a:bodyPr wrap="square" rtlCol="0">
            <a:spAutoFit/>
          </a:bodyPr>
          <a:lstStyle/>
          <a:p>
            <a:r>
              <a:rPr lang="en-US" dirty="0"/>
              <a:t>We need to consider activation functions like tanh for PINNs. The conversion of tanh is more challenging because of the following two difficulties:</a:t>
            </a:r>
          </a:p>
          <a:p>
            <a:pPr marL="285750" indent="-285750">
              <a:buFont typeface="Arial" panose="020B0604020202020204" pitchFamily="34" charset="0"/>
              <a:buChar char="•"/>
            </a:pPr>
            <a:r>
              <a:rPr lang="en-US" dirty="0"/>
              <a:t>tanh can output </a:t>
            </a:r>
            <a:r>
              <a:rPr lang="en-US" dirty="0">
                <a:solidFill>
                  <a:srgbClr val="FF0000"/>
                </a:solidFill>
              </a:rPr>
              <a:t>negative values</a:t>
            </a:r>
            <a:r>
              <a:rPr lang="en-US" dirty="0"/>
              <a:t>, which is not in the framework of standard spiking neurons.</a:t>
            </a:r>
          </a:p>
          <a:p>
            <a:pPr marL="285750" indent="-285750">
              <a:buFont typeface="Arial" panose="020B0604020202020204" pitchFamily="34" charset="0"/>
              <a:buChar char="•"/>
            </a:pPr>
            <a:r>
              <a:rPr lang="en-US" dirty="0"/>
              <a:t>tanh contains </a:t>
            </a:r>
            <a:r>
              <a:rPr lang="en-US" dirty="0">
                <a:solidFill>
                  <a:srgbClr val="FF0000"/>
                </a:solidFill>
              </a:rPr>
              <a:t>high-order derivatives</a:t>
            </a:r>
            <a:r>
              <a:rPr lang="en-US" dirty="0"/>
              <a:t>, and this may lead to undesired error accumulation in calibration.</a:t>
            </a:r>
          </a:p>
        </p:txBody>
      </p:sp>
      <p:sp>
        <p:nvSpPr>
          <p:cNvPr id="5" name="TextBox 4">
            <a:extLst>
              <a:ext uri="{FF2B5EF4-FFF2-40B4-BE49-F238E27FC236}">
                <a16:creationId xmlns:a16="http://schemas.microsoft.com/office/drawing/2014/main" id="{F9B9AE18-D47E-A0FE-26F1-A30E8FA0AE75}"/>
              </a:ext>
            </a:extLst>
          </p:cNvPr>
          <p:cNvSpPr txBox="1"/>
          <p:nvPr/>
        </p:nvSpPr>
        <p:spPr>
          <a:xfrm>
            <a:off x="2854037" y="4276167"/>
            <a:ext cx="8229597" cy="1754326"/>
          </a:xfrm>
          <a:prstGeom prst="rect">
            <a:avLst/>
          </a:prstGeom>
          <a:noFill/>
        </p:spPr>
        <p:txBody>
          <a:bodyPr wrap="square" rtlCol="0">
            <a:spAutoFit/>
          </a:bodyPr>
          <a:lstStyle/>
          <a:p>
            <a:r>
              <a:rPr lang="en-US" dirty="0"/>
              <a:t>We found that these difficulties can be solved by:</a:t>
            </a:r>
          </a:p>
          <a:p>
            <a:pPr marL="285750" indent="-285750">
              <a:buFont typeface="Arial" panose="020B0604020202020204" pitchFamily="34" charset="0"/>
              <a:buChar char="•"/>
            </a:pPr>
            <a:r>
              <a:rPr lang="en-US" dirty="0"/>
              <a:t>Introducing </a:t>
            </a:r>
            <a:r>
              <a:rPr lang="en-US" dirty="0">
                <a:solidFill>
                  <a:srgbClr val="FF0000"/>
                </a:solidFill>
              </a:rPr>
              <a:t>negative spikes</a:t>
            </a:r>
            <a:r>
              <a:rPr lang="en-US" dirty="0"/>
              <a:t> to handle negative values. Each neuron stores both positive and negative membrane potential and process them separately.</a:t>
            </a:r>
          </a:p>
          <a:p>
            <a:pPr marL="285750" indent="-285750">
              <a:buFont typeface="Arial" panose="020B0604020202020204" pitchFamily="34" charset="0"/>
              <a:buChar char="•"/>
            </a:pPr>
            <a:r>
              <a:rPr lang="en-US" dirty="0"/>
              <a:t>Approximating the activation function with </a:t>
            </a:r>
            <a:r>
              <a:rPr lang="en-US" dirty="0">
                <a:solidFill>
                  <a:srgbClr val="FF0000"/>
                </a:solidFill>
              </a:rPr>
              <a:t>piecewise linear functions</a:t>
            </a:r>
            <a:r>
              <a:rPr lang="en-US" dirty="0"/>
              <a:t>, we can find the extra error accumulation in calibration can be bounded well.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01412671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6.3|39.4|12.1|39.6|28.5"/>
</p:tagLst>
</file>

<file path=ppt/tags/tag2.xml><?xml version="1.0" encoding="utf-8"?>
<p:tagLst xmlns:a="http://schemas.openxmlformats.org/drawingml/2006/main" xmlns:r="http://schemas.openxmlformats.org/officeDocument/2006/relationships" xmlns:p="http://schemas.openxmlformats.org/presentationml/2006/main">
  <p:tag name="TIMING" val="|6.3|39.4|12.1|39.6|28.5"/>
</p:tagLst>
</file>

<file path=ppt/theme/theme1.xml><?xml version="1.0" encoding="utf-8"?>
<a:theme xmlns:a="http://schemas.openxmlformats.org/drawingml/2006/main" nam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 id="{5B22E57D-F8A5-C143-B27A-314CD60F18A9}" vid="{43EF532E-A3E6-7C46-9B14-9E67CE60760A}"/>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7611</TotalTime>
  <Words>1166</Words>
  <Application>Microsoft Macintosh PowerPoint</Application>
  <PresentationFormat>Widescreen</PresentationFormat>
  <Paragraphs>110</Paragraphs>
  <Slides>18</Slides>
  <Notes>10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CMMI10</vt:lpstr>
      <vt:lpstr>CMMI9</vt:lpstr>
      <vt:lpstr>CMR10</vt:lpstr>
      <vt:lpstr>CMR9</vt:lpstr>
      <vt:lpstr>CMSS10</vt:lpstr>
      <vt:lpstr>CMSS9</vt:lpstr>
      <vt:lpstr>Arial</vt:lpstr>
      <vt:lpstr>Avenir Book</vt:lpstr>
      <vt:lpstr>Calibri</vt:lpstr>
      <vt:lpstr>Cambria Math</vt:lpstr>
      <vt:lpstr>Palatino Linotype</vt:lpstr>
      <vt:lpstr>s</vt:lpstr>
      <vt:lpstr>Spiking Neural Networks for Scientific Machine Learning</vt:lpstr>
      <vt:lpstr>Key Challenge: Discontinuity</vt:lpstr>
      <vt:lpstr>Overview</vt:lpstr>
      <vt:lpstr>ANN-SNN Conversion: Overview</vt:lpstr>
      <vt:lpstr>ANN-SNN Conversion: Spiking Mechanism</vt:lpstr>
      <vt:lpstr>ANN-SNN Conversion: Error and Calibration</vt:lpstr>
      <vt:lpstr>ANN-SNN Conversion: Calibration</vt:lpstr>
      <vt:lpstr>ANN-SNN Conversion: Calibration Theorem for ReLU</vt:lpstr>
      <vt:lpstr>ANN-SNN Conversion: Handling Non-ReLU Activation Functions</vt:lpstr>
      <vt:lpstr>ANN-SNN Conversion: General Calibration Theorem</vt:lpstr>
      <vt:lpstr>ANN-SNN Conversion: Results</vt:lpstr>
      <vt:lpstr>ANN-SNN Conversion: Results</vt:lpstr>
      <vt:lpstr>ANN-SNN Conversion: Results</vt:lpstr>
      <vt:lpstr>ANN-SNN Conversion: DeepONet</vt:lpstr>
      <vt:lpstr>Overview</vt:lpstr>
      <vt:lpstr>Randomized Forward-Mode Gradient Estimation</vt:lpstr>
      <vt:lpstr>Randomized Forward-Mode Gradient Estimation</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Re-Engineering Computing with Spike-Based Learning: Algorithms &amp; Hardware</dc:title>
  <dc:creator>Priyadarshini Panda</dc:creator>
  <cp:lastModifiedBy>慊 张</cp:lastModifiedBy>
  <cp:revision>186</cp:revision>
  <dcterms:created xsi:type="dcterms:W3CDTF">2020-07-09T14:37:52Z</dcterms:created>
  <dcterms:modified xsi:type="dcterms:W3CDTF">2024-11-12T20:21:58Z</dcterms:modified>
</cp:coreProperties>
</file>

<file path=docProps/thumbnail.jpeg>
</file>